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23" r:id="rId2"/>
    <p:sldId id="310" r:id="rId3"/>
    <p:sldId id="282" r:id="rId4"/>
    <p:sldId id="301" r:id="rId5"/>
    <p:sldId id="318" r:id="rId6"/>
    <p:sldId id="293" r:id="rId7"/>
    <p:sldId id="319" r:id="rId8"/>
    <p:sldId id="297" r:id="rId9"/>
    <p:sldId id="296" r:id="rId10"/>
    <p:sldId id="320" r:id="rId11"/>
    <p:sldId id="321" r:id="rId12"/>
    <p:sldId id="270" r:id="rId13"/>
    <p:sldId id="294" r:id="rId14"/>
    <p:sldId id="292" r:id="rId15"/>
    <p:sldId id="311" r:id="rId16"/>
    <p:sldId id="314" r:id="rId17"/>
    <p:sldId id="312" r:id="rId18"/>
    <p:sldId id="304" r:id="rId19"/>
    <p:sldId id="317" r:id="rId20"/>
    <p:sldId id="313" r:id="rId21"/>
    <p:sldId id="309" r:id="rId22"/>
    <p:sldId id="306" r:id="rId23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bk6Wj4pq51umk+GQxJam4w==" hashData="ioh3R8JhWvkVcBLwVN7owNIflIY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FF00"/>
    <a:srgbClr val="FFE89F"/>
    <a:srgbClr val="CCFF66"/>
    <a:srgbClr val="F6FCA2"/>
    <a:srgbClr val="DDDDDD"/>
    <a:srgbClr val="FFFFFF"/>
    <a:srgbClr val="CC660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46" autoAdjust="0"/>
    <p:restoredTop sz="94682" autoAdjust="0"/>
  </p:normalViewPr>
  <p:slideViewPr>
    <p:cSldViewPr>
      <p:cViewPr varScale="1">
        <p:scale>
          <a:sx n="110" d="100"/>
          <a:sy n="110" d="100"/>
        </p:scale>
        <p:origin x="154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98" y="38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.xlsx"/><Relationship Id="rId1" Type="http://schemas.openxmlformats.org/officeDocument/2006/relationships/image" Target="../media/image6.jpeg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-kalkylblad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2.xlsx"/><Relationship Id="rId1" Type="http://schemas.openxmlformats.org/officeDocument/2006/relationships/image" Target="../media/image6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4.xlsx"/><Relationship Id="rId1" Type="http://schemas.openxmlformats.org/officeDocument/2006/relationships/image" Target="../media/image6.jpeg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-kalkylblad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-kalkylblad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kalkylblad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200" dirty="0"/>
              <a:t>Cut</a:t>
            </a:r>
            <a:r>
              <a:rPr lang="en-US" sz="1200" baseline="0" dirty="0"/>
              <a:t> during</a:t>
            </a:r>
            <a:r>
              <a:rPr lang="en-US" sz="1200" dirty="0"/>
              <a:t> 1926-2000</a:t>
            </a:r>
          </a:p>
        </c:rich>
      </c:tx>
      <c:layout>
        <c:manualLayout>
          <c:xMode val="edge"/>
          <c:yMode val="edge"/>
          <c:x val="0.27169526080963569"/>
          <c:y val="0.13637105724657231"/>
        </c:manualLayout>
      </c:layout>
      <c:overlay val="0"/>
      <c:spPr>
        <a:noFill/>
        <a:ln w="1182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9509279459669465"/>
          <c:y val="0.30537215484045033"/>
          <c:w val="0.73044957325637938"/>
          <c:h val="0.611498138995854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Mark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5910">
              <a:solidFill>
                <a:schemeClr val="tx1"/>
              </a:solidFill>
              <a:prstDash val="solid"/>
            </a:ln>
          </c:spPr>
          <c:invertIfNegative val="0"/>
          <c:pictureOptions>
            <c:pictureFormat val="stretch"/>
          </c:pictureOption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66-4300-B72E-FA40F39E67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213928"/>
        <c:axId val="387214712"/>
      </c:barChart>
      <c:catAx>
        <c:axId val="387213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4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1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87214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87214712"/>
        <c:scaling>
          <c:orientation val="minMax"/>
        </c:scaling>
        <c:delete val="0"/>
        <c:axPos val="l"/>
        <c:majorGridlines>
          <c:spPr>
            <a:ln w="591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i="0" u="none" strike="noStrike" baseline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Billion m3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1.7460443574281236E-2"/>
              <c:y val="0.43312840315420276"/>
            </c:manualLayout>
          </c:layout>
          <c:overlay val="0"/>
          <c:spPr>
            <a:noFill/>
            <a:ln w="1182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4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87213928"/>
        <c:crosses val="autoZero"/>
        <c:crossBetween val="between"/>
        <c:majorUnit val="1"/>
      </c:valAx>
      <c:spPr>
        <a:noFill/>
        <a:ln w="591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rgbClr val="F2F2F2">
        <a:alpha val="76077"/>
      </a:srgbClr>
    </a:solidFill>
    <a:ln>
      <a:noFill/>
    </a:ln>
  </c:spPr>
  <c:txPr>
    <a:bodyPr/>
    <a:lstStyle/>
    <a:p>
      <a:pPr>
        <a:defRPr sz="81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252272271222307"/>
          <c:y val="0.14789107356865785"/>
          <c:w val="0.69743220810492812"/>
          <c:h val="0.69322379584086613"/>
        </c:manualLayout>
      </c:layout>
      <c:line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Optim</c:v>
                </c:pt>
              </c:strCache>
            </c:strRef>
          </c:tx>
          <c:spPr>
            <a:ln w="38100">
              <a:solidFill>
                <a:srgbClr val="C00000"/>
              </a:solidFill>
              <a:prstDash val="lgDash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Sheet1!$B$7:$L$7</c:f>
              <c:numCache>
                <c:formatCode>General</c:formatCode>
                <c:ptCount val="11"/>
                <c:pt idx="0">
                  <c:v>0</c:v>
                </c:pt>
                <c:pt idx="1">
                  <c:v>3.3000000000000003</c:v>
                </c:pt>
                <c:pt idx="2">
                  <c:v>29.95</c:v>
                </c:pt>
                <c:pt idx="3">
                  <c:v>93.3</c:v>
                </c:pt>
                <c:pt idx="4">
                  <c:v>179.15</c:v>
                </c:pt>
                <c:pt idx="5">
                  <c:v>269.14999999999998</c:v>
                </c:pt>
                <c:pt idx="6">
                  <c:v>352.45</c:v>
                </c:pt>
                <c:pt idx="7">
                  <c:v>425.35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100B-487F-8833-80D7733703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8129888"/>
        <c:axId val="558124400"/>
      </c:lineChart>
      <c:catAx>
        <c:axId val="558129888"/>
        <c:scaling>
          <c:orientation val="minMax"/>
        </c:scaling>
        <c:delete val="0"/>
        <c:axPos val="b"/>
        <c:numFmt formatCode="0" sourceLinked="0"/>
        <c:majorTickMark val="out"/>
        <c:minorTickMark val="none"/>
        <c:tickLblPos val="nextTo"/>
        <c:spPr>
          <a:ln w="18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58124400"/>
        <c:crossesAt val="0"/>
        <c:auto val="1"/>
        <c:lblAlgn val="ctr"/>
        <c:lblOffset val="100"/>
        <c:tickLblSkip val="2"/>
        <c:tickMarkSkip val="1"/>
        <c:noMultiLvlLbl val="0"/>
      </c:catAx>
      <c:valAx>
        <c:axId val="558124400"/>
        <c:scaling>
          <c:orientation val="minMax"/>
          <c:max val="460"/>
          <c:min val="0"/>
        </c:scaling>
        <c:delete val="0"/>
        <c:axPos val="l"/>
        <c:majorGridlines>
          <c:spPr>
            <a:ln w="1800">
              <a:noFill/>
              <a:prstDash val="solid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100" dirty="0"/>
                  <a:t>Accumulated</a:t>
                </a:r>
                <a:r>
                  <a:rPr lang="en-US" sz="1100" baseline="0" dirty="0"/>
                  <a:t> growth, m</a:t>
                </a:r>
                <a:r>
                  <a:rPr lang="en-US" sz="1100" baseline="30000" dirty="0"/>
                  <a:t>3 </a:t>
                </a:r>
                <a:r>
                  <a:rPr lang="en-US" sz="1100" baseline="0" dirty="0"/>
                  <a:t>/ha </a:t>
                </a:r>
                <a:endParaRPr lang="en-US" sz="1100" baseline="30000" dirty="0"/>
              </a:p>
            </c:rich>
          </c:tx>
          <c:layout>
            <c:manualLayout>
              <c:xMode val="edge"/>
              <c:yMode val="edge"/>
              <c:x val="3.9818902377846896E-2"/>
              <c:y val="0.2236285876070895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v-SE"/>
          </a:p>
        </c:txPr>
        <c:crossAx val="558129888"/>
        <c:crossesAt val="1"/>
        <c:crossBetween val="midCat"/>
        <c:majorUnit val="100"/>
        <c:minorUnit val="50"/>
      </c:valAx>
      <c:spPr>
        <a:noFill/>
        <a:ln w="72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rgbClr val="FFE89F"/>
    </a:solidFill>
    <a:ln w="9525" cap="flat" cmpd="sng" algn="ctr">
      <a:solidFill>
        <a:srgbClr val="00660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51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Total CO</a:t>
            </a:r>
            <a:r>
              <a:rPr lang="en-US" sz="1200" b="1" i="0" u="none" strike="noStrike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-uptake </a:t>
            </a:r>
          </a:p>
          <a:p>
            <a:pPr>
              <a:defRPr sz="51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1926-2000</a:t>
            </a:r>
            <a:endParaRPr lang="en-US" sz="1200" dirty="0"/>
          </a:p>
        </c:rich>
      </c:tx>
      <c:layout>
        <c:manualLayout>
          <c:xMode val="edge"/>
          <c:yMode val="edge"/>
          <c:x val="0.20263971064271377"/>
          <c:y val="5.6385480301739774E-2"/>
        </c:manualLayout>
      </c:layout>
      <c:overlay val="0"/>
      <c:spPr>
        <a:noFill/>
        <a:ln w="1285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530903328050713"/>
          <c:y val="0.27696078431372551"/>
          <c:w val="0.66877971473851028"/>
          <c:h val="0.63725490196078427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rgbClr val="993300"/>
            </a:solidFill>
            <a:ln w="642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0.47799999999999998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71-4008-96E2-0D6BD1262F6F}"/>
            </c:ext>
          </c:extLst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Trees</c:v>
                </c:pt>
              </c:strCache>
            </c:strRef>
          </c:tx>
          <c:spPr>
            <a:solidFill>
              <a:srgbClr val="00FF00"/>
            </a:solidFill>
            <a:ln w="642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71-4008-96E2-0D6BD1262F6F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Cut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6426">
              <a:solidFill>
                <a:schemeClr val="tx1"/>
              </a:solidFill>
              <a:prstDash val="solid"/>
            </a:ln>
          </c:spPr>
          <c:invertIfNegative val="0"/>
          <c:pictureOptions>
            <c:pictureFormat val="stretch"/>
          </c:pictureOption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Sheet1!$B$4:$B$4</c:f>
              <c:numCache>
                <c:formatCode>General</c:formatCode>
                <c:ptCount val="1"/>
                <c:pt idx="0">
                  <c:v>3.278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F71-4008-96E2-0D6BD1262F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7211184"/>
        <c:axId val="486519960"/>
      </c:barChart>
      <c:catAx>
        <c:axId val="3872111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6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86519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6519960"/>
        <c:scaling>
          <c:orientation val="minMax"/>
        </c:scaling>
        <c:delete val="0"/>
        <c:axPos val="l"/>
        <c:majorGridlines>
          <c:spPr>
            <a:ln w="642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11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 Billion ton </a:t>
                </a:r>
              </a:p>
            </c:rich>
          </c:tx>
          <c:layout>
            <c:manualLayout>
              <c:xMode val="edge"/>
              <c:yMode val="edge"/>
              <c:x val="6.3391442155309036E-3"/>
              <c:y val="0.33823529411764708"/>
            </c:manualLayout>
          </c:layout>
          <c:overlay val="0"/>
          <c:spPr>
            <a:noFill/>
            <a:ln w="1285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6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87211184"/>
        <c:crosses val="autoZero"/>
        <c:crossBetween val="between"/>
      </c:valAx>
      <c:spPr>
        <a:noFill/>
        <a:ln w="6426">
          <a:solidFill>
            <a:schemeClr val="tx1"/>
          </a:solidFill>
          <a:prstDash val="solid"/>
        </a:ln>
      </c:spPr>
    </c:plotArea>
    <c:legend>
      <c:legendPos val="r"/>
      <c:legendEntry>
        <c:idx val="0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</c:legendEntry>
      <c:layout>
        <c:manualLayout>
          <c:xMode val="edge"/>
          <c:yMode val="edge"/>
          <c:x val="0.70362076476238555"/>
          <c:y val="0.48041378621604375"/>
          <c:w val="0.27031300978235312"/>
          <c:h val="0.38586964247118516"/>
        </c:manualLayout>
      </c:layout>
      <c:overlay val="0"/>
      <c:spPr>
        <a:solidFill>
          <a:schemeClr val="bg1"/>
        </a:solidFill>
        <a:ln w="1607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2F2F2">
        <a:alpha val="76077"/>
      </a:srgbClr>
    </a:solidFill>
    <a:ln>
      <a:noFill/>
    </a:ln>
  </c:spPr>
  <c:txPr>
    <a:bodyPr/>
    <a:lstStyle/>
    <a:p>
      <a:pPr>
        <a:defRPr sz="88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 </a:t>
            </a:r>
            <a:r>
              <a:rPr lang="en-US" sz="1200" dirty="0"/>
              <a:t>CO</a:t>
            </a:r>
            <a:r>
              <a:rPr lang="en-US" sz="1200" baseline="-25000" dirty="0"/>
              <a:t>2</a:t>
            </a:r>
            <a:r>
              <a:rPr lang="en-US" sz="1200" baseline="0" dirty="0"/>
              <a:t> sequestration in Swedish</a:t>
            </a:r>
            <a:r>
              <a:rPr lang="en-US" sz="1200" dirty="0"/>
              <a:t> conifer</a:t>
            </a:r>
            <a:r>
              <a:rPr lang="en-US" sz="1200" baseline="0" dirty="0"/>
              <a:t> forests</a:t>
            </a:r>
            <a:endParaRPr lang="en-US" sz="1200" dirty="0"/>
          </a:p>
          <a:p>
            <a:pPr>
              <a:defRPr sz="111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200" dirty="0"/>
              <a:t>years 1926</a:t>
            </a:r>
            <a:r>
              <a:rPr lang="en-US" sz="1200" baseline="0" dirty="0"/>
              <a:t> and </a:t>
            </a:r>
            <a:r>
              <a:rPr lang="en-US" sz="1200" dirty="0"/>
              <a:t>2000</a:t>
            </a:r>
          </a:p>
        </c:rich>
      </c:tx>
      <c:layout>
        <c:manualLayout>
          <c:xMode val="edge"/>
          <c:yMode val="edge"/>
          <c:x val="0.10355979541018913"/>
          <c:y val="4.7648316303656124E-2"/>
        </c:manualLayout>
      </c:layout>
      <c:overlay val="0"/>
      <c:spPr>
        <a:noFill/>
        <a:ln w="2569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563106796116504"/>
          <c:y val="0.28269632144015766"/>
          <c:w val="0.65695792880258896"/>
          <c:h val="0.486856944657614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rgbClr val="993300"/>
            </a:solidFill>
            <a:ln w="1284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1926</c:v>
                </c:pt>
                <c:pt idx="1">
                  <c:v>2000</c:v>
                </c:pt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3.4</c:v>
                </c:pt>
                <c:pt idx="1">
                  <c:v>3.8780000000000001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36-4B95-9C30-CD1B91838F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Trees</c:v>
                </c:pt>
              </c:strCache>
            </c:strRef>
          </c:tx>
          <c:spPr>
            <a:solidFill>
              <a:srgbClr val="00FF00"/>
            </a:solidFill>
            <a:ln w="12846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Sheet1!$B$1:$C$1</c:f>
              <c:numCache>
                <c:formatCode>General</c:formatCode>
                <c:ptCount val="2"/>
                <c:pt idx="0">
                  <c:v>1926</c:v>
                </c:pt>
                <c:pt idx="1">
                  <c:v>2000</c:v>
                </c:pt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2.2410000000000001</c:v>
                </c:pt>
                <c:pt idx="1">
                  <c:v>3.7109999999999999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B36-4B95-9C30-CD1B91838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6516040"/>
        <c:axId val="486518000"/>
      </c:barChart>
      <c:catAx>
        <c:axId val="486516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8651800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6518000"/>
        <c:scaling>
          <c:orientation val="minMax"/>
        </c:scaling>
        <c:delete val="0"/>
        <c:axPos val="l"/>
        <c:majorGridlines>
          <c:spPr>
            <a:ln w="12846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/>
                  <a:t>Billion ton</a:t>
                </a:r>
              </a:p>
            </c:rich>
          </c:tx>
          <c:layout>
            <c:manualLayout>
              <c:xMode val="edge"/>
              <c:yMode val="edge"/>
              <c:x val="0"/>
              <c:y val="0.33846153846153848"/>
            </c:manualLayout>
          </c:layout>
          <c:overlay val="0"/>
          <c:spPr>
            <a:noFill/>
            <a:ln w="2569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86516040"/>
        <c:crosses val="autoZero"/>
        <c:crossBetween val="between"/>
      </c:valAx>
      <c:spPr>
        <a:noFill/>
        <a:ln w="12846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27337371290127194"/>
          <c:y val="0.89320998227650572"/>
          <c:w val="0.35068847163335354"/>
          <c:h val="8.1756126016738581E-2"/>
        </c:manualLayout>
      </c:layout>
      <c:overlay val="0"/>
      <c:spPr>
        <a:solidFill>
          <a:srgbClr val="FFFFFF"/>
        </a:solidFill>
        <a:ln w="3211">
          <a:solidFill>
            <a:schemeClr val="tx1"/>
          </a:solidFill>
          <a:prstDash val="solid"/>
        </a:ln>
      </c:spPr>
      <c:txPr>
        <a:bodyPr/>
        <a:lstStyle/>
        <a:p>
          <a:pPr>
            <a:defRPr sz="105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2F2F2">
        <a:alpha val="76077"/>
      </a:srgbClr>
    </a:solidFill>
    <a:ln>
      <a:noFill/>
    </a:ln>
  </c:spPr>
  <c:txPr>
    <a:bodyPr/>
    <a:lstStyle/>
    <a:p>
      <a:pPr>
        <a:defRPr sz="86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Annual forest CO</a:t>
            </a:r>
            <a:r>
              <a:rPr lang="en-US" sz="1200" b="1" i="0" u="none" strike="noStrike" baseline="-25000" dirty="0">
                <a:solidFill>
                  <a:srgbClr val="000000"/>
                </a:solidFill>
                <a:latin typeface="Arial"/>
                <a:cs typeface="Arial"/>
              </a:rPr>
              <a:t>2</a:t>
            </a: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sequestration during 1926-2000 and total greenhouse gas emissions in Sweden 2015</a:t>
            </a:r>
            <a:endParaRPr lang="en-US" sz="1200" dirty="0"/>
          </a:p>
        </c:rich>
      </c:tx>
      <c:layout>
        <c:manualLayout>
          <c:xMode val="edge"/>
          <c:yMode val="edge"/>
          <c:x val="0.19277121609798775"/>
          <c:y val="2.0559930008748903E-4"/>
        </c:manualLayout>
      </c:layout>
      <c:overlay val="0"/>
      <c:spPr>
        <a:noFill/>
        <a:ln w="1282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2545931758530183"/>
          <c:y val="0.30904517839535872"/>
          <c:w val="0.56059456109652961"/>
          <c:h val="0.61007215220940703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Sheet1!$A$2</c:f>
              <c:strCache>
                <c:ptCount val="1"/>
                <c:pt idx="0">
                  <c:v>Soil</c:v>
                </c:pt>
              </c:strCache>
            </c:strRef>
          </c:tx>
          <c:spPr>
            <a:solidFill>
              <a:srgbClr val="993300"/>
            </a:solidFill>
            <a:ln w="641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2826">
                <a:noFill/>
              </a:ln>
            </c:spPr>
            <c:txPr>
              <a:bodyPr/>
              <a:lstStyle/>
              <a:p>
                <a:pPr>
                  <a:defRPr sz="8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Sheet1!$B$2:$C$2</c:f>
              <c:numCache>
                <c:formatCode>General</c:formatCode>
                <c:ptCount val="2"/>
                <c:pt idx="0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1E-415D-A369-26D83FEA42F8}"/>
            </c:ext>
          </c:extLst>
        </c:ser>
        <c:ser>
          <c:idx val="4"/>
          <c:order val="1"/>
          <c:tx>
            <c:strRef>
              <c:f>Sheet1!$A$3</c:f>
              <c:strCache>
                <c:ptCount val="1"/>
                <c:pt idx="0">
                  <c:v>Trees</c:v>
                </c:pt>
              </c:strCache>
            </c:strRef>
          </c:tx>
          <c:spPr>
            <a:solidFill>
              <a:srgbClr val="00FF00"/>
            </a:solidFill>
            <a:ln w="641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2826">
                <a:noFill/>
              </a:ln>
            </c:spPr>
            <c:txPr>
              <a:bodyPr/>
              <a:lstStyle/>
              <a:p>
                <a:pPr>
                  <a:defRPr sz="8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Sheet1!$B$3:$C$3</c:f>
              <c:numCache>
                <c:formatCode>General</c:formatCode>
                <c:ptCount val="2"/>
                <c:pt idx="0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1E-415D-A369-26D83FEA42F8}"/>
            </c:ext>
          </c:extLst>
        </c:ser>
        <c:ser>
          <c:idx val="0"/>
          <c:order val="2"/>
          <c:tx>
            <c:strRef>
              <c:f>Sheet1!$A$4</c:f>
              <c:strCache>
                <c:ptCount val="1"/>
                <c:pt idx="0">
                  <c:v>Cut</c:v>
                </c:pt>
              </c:strCache>
            </c:strRef>
          </c:tx>
          <c:spPr>
            <a:blipFill dpi="0" rotWithShape="0">
              <a:blip xmlns:r="http://schemas.openxmlformats.org/officeDocument/2006/relationships" r:embed="rId1"/>
              <a:srcRect/>
              <a:stretch>
                <a:fillRect/>
              </a:stretch>
            </a:blipFill>
            <a:ln w="6413">
              <a:solidFill>
                <a:schemeClr val="tx1"/>
              </a:solidFill>
              <a:prstDash val="solid"/>
            </a:ln>
          </c:spPr>
          <c:invertIfNegative val="0"/>
          <c:pictureOptions>
            <c:pictureFormat val="stretch"/>
          </c:pictureOptions>
          <c:dLbls>
            <c:spPr>
              <a:noFill/>
              <a:ln w="12826">
                <a:noFill/>
              </a:ln>
            </c:spPr>
            <c:txPr>
              <a:bodyPr/>
              <a:lstStyle/>
              <a:p>
                <a:pPr>
                  <a:defRPr sz="8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Sheet1!$B$4:$C$4</c:f>
              <c:numCache>
                <c:formatCode>General</c:formatCode>
                <c:ptCount val="2"/>
                <c:pt idx="0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91E-415D-A369-26D83FEA42F8}"/>
            </c:ext>
          </c:extLst>
        </c:ser>
        <c:ser>
          <c:idx val="1"/>
          <c:order val="3"/>
          <c:tx>
            <c:strRef>
              <c:f>Sheet1!$A$5</c:f>
              <c:strCache>
                <c:ptCount val="1"/>
                <c:pt idx="0">
                  <c:v>Emissions</c:v>
                </c:pt>
              </c:strCache>
            </c:strRef>
          </c:tx>
          <c:spPr>
            <a:solidFill>
              <a:srgbClr val="FF6600"/>
            </a:solidFill>
            <a:ln w="641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2826">
                <a:noFill/>
              </a:ln>
            </c:spPr>
            <c:txPr>
              <a:bodyPr/>
              <a:lstStyle/>
              <a:p>
                <a:pPr>
                  <a:defRPr sz="8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Sheet1!$B$5:$C$5</c:f>
              <c:numCache>
                <c:formatCode>General</c:formatCode>
                <c:ptCount val="2"/>
                <c:pt idx="1">
                  <c:v>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91E-415D-A369-26D83FEA42F8}"/>
            </c:ext>
          </c:extLst>
        </c:ser>
        <c:ser>
          <c:idx val="2"/>
          <c:order val="4"/>
          <c:tx>
            <c:strRef>
              <c:f>Sheet1!$A$6</c:f>
              <c:strCache>
                <c:ptCount val="1"/>
              </c:strCache>
            </c:strRef>
          </c:tx>
          <c:spPr>
            <a:solidFill>
              <a:schemeClr val="hlink"/>
            </a:solidFill>
            <a:ln w="641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2826">
                <a:noFill/>
              </a:ln>
            </c:spPr>
            <c:txPr>
              <a:bodyPr/>
              <a:lstStyle/>
              <a:p>
                <a:pPr>
                  <a:defRPr sz="8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Sheet1!$B$6:$C$6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91E-415D-A369-26D83FEA42F8}"/>
            </c:ext>
          </c:extLst>
        </c:ser>
        <c:ser>
          <c:idx val="3"/>
          <c:order val="5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solidFill>
              <a:schemeClr val="folHlink"/>
            </a:solidFill>
            <a:ln w="6413">
              <a:solidFill>
                <a:schemeClr val="tx1"/>
              </a:solidFill>
              <a:prstDash val="solid"/>
            </a:ln>
          </c:spPr>
          <c:invertIfNegative val="0"/>
          <c:dLbls>
            <c:spPr>
              <a:noFill/>
              <a:ln w="12826">
                <a:noFill/>
              </a:ln>
            </c:spPr>
            <c:txPr>
              <a:bodyPr/>
              <a:lstStyle/>
              <a:p>
                <a:pPr>
                  <a:defRPr sz="884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</c:numCache>
            </c:num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191E-415D-A369-26D83FEA4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6513688"/>
        <c:axId val="486515256"/>
      </c:barChart>
      <c:catAx>
        <c:axId val="486513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6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8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865152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6515256"/>
        <c:scaling>
          <c:orientation val="minMax"/>
        </c:scaling>
        <c:delete val="0"/>
        <c:axPos val="l"/>
        <c:majorGridlines>
          <c:spPr>
            <a:ln w="6413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dirty="0"/>
                  <a:t> </a:t>
                </a:r>
                <a:r>
                  <a:rPr lang="en-US" sz="1200" dirty="0" err="1"/>
                  <a:t>mllion</a:t>
                </a:r>
                <a:r>
                  <a:rPr lang="en-US" sz="1200" dirty="0"/>
                  <a:t> ton</a:t>
                </a:r>
              </a:p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dirty="0"/>
                  <a:t> </a:t>
                </a:r>
              </a:p>
            </c:rich>
          </c:tx>
          <c:layout>
            <c:manualLayout>
              <c:xMode val="edge"/>
              <c:yMode val="edge"/>
              <c:x val="1.7432646592709985E-2"/>
              <c:y val="0.36519607843137253"/>
            </c:manualLayout>
          </c:layout>
          <c:overlay val="0"/>
          <c:spPr>
            <a:noFill/>
            <a:ln w="1282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60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86513688"/>
        <c:crosses val="autoZero"/>
        <c:crossBetween val="between"/>
        <c:majorUnit val="20"/>
      </c:valAx>
      <c:spPr>
        <a:noFill/>
        <a:ln w="6413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egendEntry>
        <c:idx val="2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</c:legendEntry>
      <c:legendEntry>
        <c:idx val="3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</c:legendEntry>
      <c:legendEntry>
        <c:idx val="4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</c:legendEntry>
      <c:legendEntry>
        <c:idx val="5"/>
        <c:txPr>
          <a:bodyPr/>
          <a:lstStyle/>
          <a:p>
            <a:pPr>
              <a:defRPr sz="10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</c:legendEntry>
      <c:layout>
        <c:manualLayout>
          <c:xMode val="edge"/>
          <c:yMode val="edge"/>
          <c:x val="0.71133566637503653"/>
          <c:y val="0.42090077282006416"/>
          <c:w val="0.28866433362496352"/>
          <c:h val="0.49618729950422874"/>
        </c:manualLayout>
      </c:layout>
      <c:overlay val="0"/>
      <c:spPr>
        <a:solidFill>
          <a:schemeClr val="bg1"/>
        </a:solidFill>
        <a:ln w="1603">
          <a:solidFill>
            <a:schemeClr val="tx1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2F2F2">
        <a:alpha val="76077"/>
      </a:srgbClr>
    </a:solidFill>
    <a:ln>
      <a:noFill/>
    </a:ln>
  </c:spPr>
  <c:txPr>
    <a:bodyPr/>
    <a:lstStyle/>
    <a:p>
      <a:pPr>
        <a:defRPr sz="88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20" b="1" i="0" u="none" strike="noStrike" baseline="0">
                <a:solidFill>
                  <a:schemeClr val="tx1"/>
                </a:solidFill>
                <a:latin typeface="Comic Sans MS"/>
                <a:ea typeface="Comic Sans MS"/>
                <a:cs typeface="Comic Sans MS"/>
              </a:defRPr>
            </a:pPr>
            <a:r>
              <a:rPr lang="sv-SE" b="1" dirty="0" err="1" smtClean="0"/>
              <a:t>C</a:t>
            </a:r>
            <a:r>
              <a:rPr lang="sv-SE" sz="2120" b="1" i="0" u="none" strike="noStrike" baseline="0" dirty="0" err="1" smtClean="0">
                <a:effectLst/>
              </a:rPr>
              <a:t>arbon</a:t>
            </a:r>
            <a:r>
              <a:rPr lang="sv-SE" sz="2120" b="1" i="0" u="none" strike="noStrike" baseline="0" dirty="0" smtClean="0">
                <a:effectLst/>
              </a:rPr>
              <a:t> </a:t>
            </a:r>
            <a:r>
              <a:rPr lang="sv-SE" sz="2120" b="1" i="0" u="none" strike="noStrike" baseline="0" dirty="0" err="1" smtClean="0">
                <a:effectLst/>
              </a:rPr>
              <a:t>dioxide</a:t>
            </a:r>
            <a:endParaRPr lang="sv-SE" b="1" dirty="0"/>
          </a:p>
        </c:rich>
      </c:tx>
      <c:layout>
        <c:manualLayout>
          <c:xMode val="edge"/>
          <c:yMode val="edge"/>
          <c:x val="0.36450079239302696"/>
          <c:y val="7.8947368421052627E-2"/>
        </c:manualLayout>
      </c:layout>
      <c:overlay val="0"/>
      <c:spPr>
        <a:noFill/>
        <a:ln w="2243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7416798732171155"/>
          <c:y val="0.31578947368421051"/>
          <c:w val="0.65768621236133118"/>
          <c:h val="0.4665071770334928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Öst</c:v>
                </c:pt>
              </c:strCache>
            </c:strRef>
          </c:tx>
          <c:spPr>
            <a:ln w="33648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numRef>
              <c:f>Sheet1!$B$1:$H$1</c:f>
              <c:numCache>
                <c:formatCode>General</c:formatCode>
                <c:ptCount val="7"/>
                <c:pt idx="0">
                  <c:v>0</c:v>
                </c:pt>
                <c:pt idx="1">
                  <c:v>200</c:v>
                </c:pt>
                <c:pt idx="2">
                  <c:v>400</c:v>
                </c:pt>
                <c:pt idx="3">
                  <c:v>600</c:v>
                </c:pt>
                <c:pt idx="4">
                  <c:v>800</c:v>
                </c:pt>
                <c:pt idx="5">
                  <c:v>1000</c:v>
                </c:pt>
                <c:pt idx="6">
                  <c:v>1200</c:v>
                </c:pt>
              </c:numCache>
            </c:numRef>
          </c:cat>
          <c:val>
            <c:numRef>
              <c:f>Sheet1!$B$2:$H$2</c:f>
              <c:numCache>
                <c:formatCode>General</c:formatCode>
                <c:ptCount val="7"/>
                <c:pt idx="0">
                  <c:v>-2</c:v>
                </c:pt>
                <c:pt idx="1">
                  <c:v>3.25</c:v>
                </c:pt>
                <c:pt idx="2">
                  <c:v>6.375</c:v>
                </c:pt>
                <c:pt idx="3">
                  <c:v>8.5</c:v>
                </c:pt>
                <c:pt idx="4">
                  <c:v>9.75</c:v>
                </c:pt>
                <c:pt idx="5">
                  <c:v>10.625</c:v>
                </c:pt>
                <c:pt idx="6">
                  <c:v>11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89063136"/>
        <c:axId val="489062744"/>
      </c:lineChart>
      <c:catAx>
        <c:axId val="489063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94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/>
                  <a:t>ppm</a:t>
                </a:r>
              </a:p>
            </c:rich>
          </c:tx>
          <c:layout>
            <c:manualLayout>
              <c:xMode val="edge"/>
              <c:yMode val="edge"/>
              <c:x val="0.54516640253565773"/>
              <c:y val="0.83971291866028708"/>
            </c:manualLayout>
          </c:layout>
          <c:overlay val="0"/>
          <c:spPr>
            <a:noFill/>
            <a:ln w="22432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28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8906274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489062744"/>
        <c:scaling>
          <c:orientation val="minMax"/>
          <c:min val="-4"/>
        </c:scaling>
        <c:delete val="0"/>
        <c:axPos val="l"/>
        <c:majorGridlines>
          <c:spPr>
            <a:ln w="280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1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707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μmol/m</a:t>
                </a:r>
                <a:r>
                  <a:rPr lang="sv-SE" sz="1943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2</a:t>
                </a:r>
                <a:r>
                  <a:rPr lang="sv-SE" sz="707" b="1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/s</a:t>
                </a:r>
              </a:p>
              <a:p>
                <a:pPr>
                  <a:defRPr sz="1716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sv-SE" sz="800" b="1" i="0" u="none" strike="noStrike" baseline="0">
                  <a:solidFill>
                    <a:srgbClr val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10301109350237718"/>
              <c:y val="0.42583732057416268"/>
            </c:manualLayout>
          </c:layout>
          <c:overlay val="0"/>
          <c:spPr>
            <a:noFill/>
            <a:ln w="22432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280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4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89063136"/>
        <c:crosses val="autoZero"/>
        <c:crossBetween val="midCat"/>
        <c:majorUnit val="3"/>
      </c:valAx>
      <c:spPr>
        <a:solidFill>
          <a:srgbClr val="FFFFFF"/>
        </a:solidFill>
        <a:ln w="11216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CCFF99"/>
    </a:solidFill>
    <a:ln w="9525" cap="flat" cmpd="sng" algn="ctr">
      <a:solidFill>
        <a:schemeClr val="tx1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883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en-US" sz="1948" b="0" i="0" u="none" strike="noStrike" baseline="0" dirty="0" smtClean="0">
                <a:effectLst/>
              </a:rPr>
              <a:t>Tree age and annual growth</a:t>
            </a:r>
            <a:endParaRPr lang="sv-SE" dirty="0"/>
          </a:p>
        </c:rich>
      </c:tx>
      <c:layout>
        <c:manualLayout>
          <c:xMode val="edge"/>
          <c:yMode val="edge"/>
          <c:x val="0.33367028065902793"/>
          <c:y val="7.0002000685949473E-2"/>
        </c:manualLayout>
      </c:layout>
      <c:overlay val="0"/>
      <c:spPr>
        <a:noFill/>
        <a:ln w="2248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057584249057382E-2"/>
          <c:y val="0.23980821996112955"/>
          <c:w val="0.85941777556080456"/>
          <c:h val="0.527577937649880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Öst</c:v>
                </c:pt>
              </c:strCache>
            </c:strRef>
          </c:tx>
          <c:spPr>
            <a:solidFill>
              <a:srgbClr val="008000"/>
            </a:solidFill>
            <a:ln w="11243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Sheet1!$B$1:$I$1</c:f>
              <c:strCache>
                <c:ptCount val="8"/>
                <c:pt idx="0">
                  <c:v>0</c:v>
                </c:pt>
                <c:pt idx="1">
                  <c:v>21-</c:v>
                </c:pt>
                <c:pt idx="2">
                  <c:v>41-</c:v>
                </c:pt>
                <c:pt idx="3">
                  <c:v>61-</c:v>
                </c:pt>
                <c:pt idx="4">
                  <c:v>81-</c:v>
                </c:pt>
                <c:pt idx="5">
                  <c:v>101-</c:v>
                </c:pt>
                <c:pt idx="6">
                  <c:v>121-</c:v>
                </c:pt>
                <c:pt idx="7">
                  <c:v>141-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1.875</c:v>
                </c:pt>
                <c:pt idx="1">
                  <c:v>6.25</c:v>
                </c:pt>
                <c:pt idx="2">
                  <c:v>8</c:v>
                </c:pt>
                <c:pt idx="3">
                  <c:v>6.25</c:v>
                </c:pt>
                <c:pt idx="4">
                  <c:v>5</c:v>
                </c:pt>
                <c:pt idx="5">
                  <c:v>4.125</c:v>
                </c:pt>
                <c:pt idx="6">
                  <c:v>3.375</c:v>
                </c:pt>
                <c:pt idx="7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A65-40A1-8A2F-EDBC98949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82292096"/>
        <c:axId val="484402288"/>
      </c:barChart>
      <c:catAx>
        <c:axId val="482292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93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dirty="0" smtClean="0"/>
                  <a:t>Age </a:t>
                </a:r>
                <a:r>
                  <a:rPr lang="sv-SE" dirty="0" err="1" smtClean="0"/>
                  <a:t>class</a:t>
                </a:r>
                <a:endParaRPr lang="sv-SE" dirty="0"/>
              </a:p>
            </c:rich>
          </c:tx>
          <c:layout>
            <c:manualLayout>
              <c:xMode val="edge"/>
              <c:yMode val="edge"/>
              <c:x val="0.46349206349206351"/>
              <c:y val="0.87050359712230219"/>
            </c:manualLayout>
          </c:layout>
          <c:overlay val="0"/>
          <c:spPr>
            <a:noFill/>
            <a:ln w="2248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81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9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844022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84402288"/>
        <c:scaling>
          <c:orientation val="minMax"/>
        </c:scaling>
        <c:delete val="1"/>
        <c:axPos val="l"/>
        <c:majorGridlines>
          <c:spPr>
            <a:ln w="281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crossAx val="482292096"/>
        <c:crosses val="autoZero"/>
        <c:crossBetween val="between"/>
      </c:valAx>
      <c:spPr>
        <a:noFill/>
        <a:ln w="11243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593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4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sv-SE" sz="1400" dirty="0" err="1"/>
              <a:t>Simulated</a:t>
            </a:r>
            <a:r>
              <a:rPr lang="sv-SE" sz="1400" dirty="0"/>
              <a:t> </a:t>
            </a:r>
            <a:r>
              <a:rPr lang="sv-SE" sz="1400" dirty="0" err="1"/>
              <a:t>growth</a:t>
            </a:r>
            <a:r>
              <a:rPr lang="sv-SE" sz="1400" dirty="0"/>
              <a:t> </a:t>
            </a:r>
            <a:r>
              <a:rPr lang="sv-SE" sz="1400" dirty="0" err="1"/>
              <a:t>pattern</a:t>
            </a:r>
            <a:r>
              <a:rPr lang="sv-SE" sz="1400" dirty="0"/>
              <a:t> for </a:t>
            </a:r>
            <a:r>
              <a:rPr lang="sv-SE" sz="1400" dirty="0" err="1"/>
              <a:t>ordinary</a:t>
            </a:r>
            <a:r>
              <a:rPr lang="sv-SE" sz="1400" dirty="0"/>
              <a:t> and </a:t>
            </a:r>
            <a:r>
              <a:rPr lang="sv-SE" sz="1400" dirty="0" err="1"/>
              <a:t>growth</a:t>
            </a:r>
            <a:r>
              <a:rPr lang="sv-SE" sz="1400" dirty="0"/>
              <a:t> </a:t>
            </a:r>
            <a:r>
              <a:rPr lang="sv-SE" sz="1400" dirty="0" err="1"/>
              <a:t>increasing</a:t>
            </a:r>
            <a:r>
              <a:rPr lang="sv-SE" sz="1400" dirty="0"/>
              <a:t> </a:t>
            </a:r>
            <a:r>
              <a:rPr lang="sv-SE" sz="1400" dirty="0" err="1"/>
              <a:t>forest</a:t>
            </a:r>
            <a:r>
              <a:rPr lang="sv-SE" sz="1400" dirty="0"/>
              <a:t> management</a:t>
            </a:r>
          </a:p>
        </c:rich>
      </c:tx>
      <c:layout>
        <c:manualLayout>
          <c:xMode val="edge"/>
          <c:yMode val="edge"/>
          <c:x val="0.17036693995708463"/>
          <c:y val="6.5734860638798256E-2"/>
        </c:manualLayout>
      </c:layout>
      <c:overlay val="0"/>
      <c:spPr>
        <a:noFill/>
        <a:ln w="14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90690592014725"/>
          <c:y val="0.23044681544984391"/>
          <c:w val="0.82936603806078246"/>
          <c:h val="0.5625673673607196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Normal löpande</c:v>
                </c:pt>
              </c:strCache>
            </c:strRef>
          </c:tx>
          <c:spPr>
            <a:ln w="25400">
              <a:solidFill>
                <a:srgbClr val="339966"/>
              </a:solidFill>
              <a:prstDash val="lgDash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1.75</c:v>
                </c:pt>
                <c:pt idx="3">
                  <c:v>4</c:v>
                </c:pt>
                <c:pt idx="4">
                  <c:v>5.58</c:v>
                </c:pt>
                <c:pt idx="5">
                  <c:v>6.17</c:v>
                </c:pt>
                <c:pt idx="6">
                  <c:v>6.08</c:v>
                </c:pt>
                <c:pt idx="7">
                  <c:v>5.67</c:v>
                </c:pt>
                <c:pt idx="8">
                  <c:v>5.17</c:v>
                </c:pt>
                <c:pt idx="9">
                  <c:v>4.54</c:v>
                </c:pt>
                <c:pt idx="10">
                  <c:v>3.91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D610-47B2-87C1-5AF8BE6D456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Ordinary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1.3</c:v>
                </c:pt>
                <c:pt idx="4">
                  <c:v>2.17</c:v>
                </c:pt>
                <c:pt idx="5">
                  <c:v>2.95</c:v>
                </c:pt>
                <c:pt idx="6">
                  <c:v>3.5</c:v>
                </c:pt>
                <c:pt idx="7">
                  <c:v>3.9</c:v>
                </c:pt>
                <c:pt idx="8">
                  <c:v>4.08</c:v>
                </c:pt>
                <c:pt idx="9">
                  <c:v>4.05</c:v>
                </c:pt>
                <c:pt idx="10">
                  <c:v>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D610-47B2-87C1-5AF8BE6D4567}"/>
            </c:ext>
          </c:extLst>
        </c:ser>
        <c:ser>
          <c:idx val="2"/>
          <c:order val="2"/>
          <c:tx>
            <c:strRef>
              <c:f>Sheet1!#REFERENS!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rgbClr val="FF6600"/>
              </a:solidFill>
              <a:prstDash val="lgDash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Sheet1!#REFERENS!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D610-47B2-87C1-5AF8BE6D4567}"/>
            </c:ext>
          </c:extLst>
        </c:ser>
        <c:ser>
          <c:idx val="3"/>
          <c:order val="3"/>
          <c:tx>
            <c:strRef>
              <c:f>Sheet1!#REFERENS!</c:f>
              <c:strCache>
                <c:ptCount val="1"/>
                <c:pt idx="0">
                  <c:v>#REF!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Sheet1!#REFERENS!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D610-47B2-87C1-5AF8BE6D45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6365512"/>
        <c:axId val="489065096"/>
      </c:lineChart>
      <c:catAx>
        <c:axId val="5563655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1400" dirty="0" err="1"/>
                  <a:t>Years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0.86712418763850607"/>
              <c:y val="0.87284621874000967"/>
            </c:manualLayout>
          </c:layout>
          <c:overlay val="0"/>
          <c:spPr>
            <a:noFill/>
            <a:ln w="14400">
              <a:noFill/>
            </a:ln>
          </c:spPr>
        </c:title>
        <c:numFmt formatCode="0" sourceLinked="0"/>
        <c:majorTickMark val="none"/>
        <c:minorTickMark val="none"/>
        <c:tickLblPos val="nextTo"/>
        <c:spPr>
          <a:ln w="18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48906509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489065096"/>
        <c:scaling>
          <c:orientation val="minMax"/>
          <c:max val="10"/>
          <c:min val="0"/>
        </c:scaling>
        <c:delete val="0"/>
        <c:axPos val="l"/>
        <c:majorGridlines>
          <c:spPr>
            <a:ln w="180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 b="1" i="0" u="none" strike="noStrike" baseline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m</a:t>
                </a:r>
                <a:r>
                  <a:rPr lang="en-US" sz="1400" b="1" i="0" u="none" strike="noStrike" baseline="30000" dirty="0">
                    <a:solidFill>
                      <a:srgbClr val="000000"/>
                    </a:solidFill>
                    <a:latin typeface="Calibri"/>
                    <a:cs typeface="Calibri"/>
                  </a:rPr>
                  <a:t>3</a:t>
                </a:r>
                <a:r>
                  <a:rPr lang="en-US" sz="1400" b="1" i="0" u="none" strike="noStrike" baseline="0" dirty="0">
                    <a:solidFill>
                      <a:srgbClr val="000000"/>
                    </a:solidFill>
                    <a:latin typeface="Calibri"/>
                    <a:cs typeface="Calibri"/>
                  </a:rPr>
                  <a:t> /ha/year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1.3110846245530394E-2"/>
              <c:y val="0.40191387559808611"/>
            </c:manualLayout>
          </c:layout>
          <c:overlay val="0"/>
          <c:spPr>
            <a:noFill/>
            <a:ln w="14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8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56365512"/>
        <c:crosses val="autoZero"/>
        <c:crossBetween val="between"/>
        <c:majorUnit val="2"/>
      </c:valAx>
      <c:spPr>
        <a:noFill/>
        <a:ln w="7200">
          <a:solidFill>
            <a:schemeClr val="tx1"/>
          </a:solidFill>
          <a:prstDash val="solid"/>
        </a:ln>
      </c:spPr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4.8650708978737342E-2"/>
          <c:y val="0.88262575480030625"/>
          <c:w val="0.36526892711566206"/>
          <c:h val="9.0909090909090912E-2"/>
        </c:manualLayout>
      </c:layout>
      <c:overlay val="0"/>
      <c:spPr>
        <a:noFill/>
        <a:ln w="1800">
          <a:noFill/>
          <a:prstDash val="solid"/>
        </a:ln>
      </c:spPr>
      <c:txPr>
        <a:bodyPr/>
        <a:lstStyle/>
        <a:p>
          <a:pPr>
            <a:defRPr sz="93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solidFill>
      <a:srgbClr val="F6FCA2"/>
    </a:solidFill>
    <a:ln w="9525" cap="flat" cmpd="sng" algn="ctr">
      <a:solidFill>
        <a:srgbClr val="00660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90690592014725"/>
          <c:y val="0.23044681544984391"/>
          <c:w val="0.82936603806078246"/>
          <c:h val="0.56256736736071966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Normal löpande</c:v>
                </c:pt>
              </c:strCache>
            </c:strRef>
          </c:tx>
          <c:spPr>
            <a:ln w="25400">
              <a:solidFill>
                <a:srgbClr val="339966"/>
              </a:solidFill>
              <a:prstDash val="lgDash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1.75</c:v>
                </c:pt>
                <c:pt idx="3">
                  <c:v>4</c:v>
                </c:pt>
                <c:pt idx="4">
                  <c:v>5.58</c:v>
                </c:pt>
                <c:pt idx="5">
                  <c:v>6.17</c:v>
                </c:pt>
                <c:pt idx="6">
                  <c:v>6.08</c:v>
                </c:pt>
                <c:pt idx="7">
                  <c:v>5.67</c:v>
                </c:pt>
                <c:pt idx="8">
                  <c:v>5.17</c:v>
                </c:pt>
                <c:pt idx="9">
                  <c:v>4.54</c:v>
                </c:pt>
                <c:pt idx="10">
                  <c:v>3.91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F86D-44C0-BF6F-8D9B46A75A5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Ordinary</c:v>
                </c:pt>
              </c:strCache>
            </c:strRef>
          </c:tx>
          <c:spPr>
            <a:ln w="25400">
              <a:solidFill>
                <a:srgbClr val="339966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0.5</c:v>
                </c:pt>
                <c:pt idx="3">
                  <c:v>1.3</c:v>
                </c:pt>
                <c:pt idx="4">
                  <c:v>2.17</c:v>
                </c:pt>
                <c:pt idx="5">
                  <c:v>2.95</c:v>
                </c:pt>
                <c:pt idx="6">
                  <c:v>3.5</c:v>
                </c:pt>
                <c:pt idx="7">
                  <c:v>3.9</c:v>
                </c:pt>
                <c:pt idx="8">
                  <c:v>4.08</c:v>
                </c:pt>
                <c:pt idx="9">
                  <c:v>4.05</c:v>
                </c:pt>
                <c:pt idx="10">
                  <c:v>4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F86D-44C0-BF6F-8D9B46A75A5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Ökad löpande</c:v>
                </c:pt>
              </c:strCache>
            </c:strRef>
          </c:tx>
          <c:spPr>
            <a:ln w="25400">
              <a:solidFill>
                <a:srgbClr val="FF6600"/>
              </a:solidFill>
              <a:prstDash val="lgDash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  <c:pt idx="0">
                  <c:v>0</c:v>
                </c:pt>
                <c:pt idx="1">
                  <c:v>0.66</c:v>
                </c:pt>
                <c:pt idx="2">
                  <c:v>4.67</c:v>
                </c:pt>
                <c:pt idx="3">
                  <c:v>8</c:v>
                </c:pt>
                <c:pt idx="4">
                  <c:v>9.17</c:v>
                </c:pt>
                <c:pt idx="5">
                  <c:v>8.83</c:v>
                </c:pt>
                <c:pt idx="6">
                  <c:v>7.83</c:v>
                </c:pt>
                <c:pt idx="7">
                  <c:v>6.75</c:v>
                </c:pt>
                <c:pt idx="8">
                  <c:v>5.67</c:v>
                </c:pt>
                <c:pt idx="9">
                  <c:v>4.67</c:v>
                </c:pt>
                <c:pt idx="10">
                  <c:v>3.92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F86D-44C0-BF6F-8D9B46A75A5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Growth increasing</c:v>
                </c:pt>
              </c:strCache>
            </c:strRef>
          </c:tx>
          <c:spPr>
            <a:ln w="25400">
              <a:solidFill>
                <a:srgbClr val="FF6600"/>
              </a:solidFill>
              <a:prstDash val="solid"/>
            </a:ln>
          </c:spPr>
          <c:marker>
            <c:symbol val="none"/>
          </c:marker>
          <c:cat>
            <c:numRef>
              <c:f>Sheet1!$B$1:$L$1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cat>
          <c:val>
            <c:numRef>
              <c:f>Sheet1!$B$5:$L$5</c:f>
              <c:numCache>
                <c:formatCode>General</c:formatCode>
                <c:ptCount val="11"/>
                <c:pt idx="0">
                  <c:v>0</c:v>
                </c:pt>
                <c:pt idx="1">
                  <c:v>0.3</c:v>
                </c:pt>
                <c:pt idx="2">
                  <c:v>1.5</c:v>
                </c:pt>
                <c:pt idx="3">
                  <c:v>3.17</c:v>
                </c:pt>
                <c:pt idx="4">
                  <c:v>4.5</c:v>
                </c:pt>
                <c:pt idx="5">
                  <c:v>5.42</c:v>
                </c:pt>
                <c:pt idx="6">
                  <c:v>5.85</c:v>
                </c:pt>
                <c:pt idx="7">
                  <c:v>6</c:v>
                </c:pt>
                <c:pt idx="8">
                  <c:v>6</c:v>
                </c:pt>
                <c:pt idx="9">
                  <c:v>5.95</c:v>
                </c:pt>
                <c:pt idx="10">
                  <c:v>5.83</c:v>
                </c:pt>
              </c:numCache>
            </c:numRef>
          </c: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F86D-44C0-BF6F-8D9B46A75A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55871040"/>
        <c:axId val="555871432"/>
      </c:lineChart>
      <c:catAx>
        <c:axId val="555871040"/>
        <c:scaling>
          <c:orientation val="minMax"/>
        </c:scaling>
        <c:delete val="0"/>
        <c:axPos val="b"/>
        <c:numFmt formatCode="0" sourceLinked="0"/>
        <c:majorTickMark val="none"/>
        <c:minorTickMark val="none"/>
        <c:tickLblPos val="none"/>
        <c:spPr>
          <a:ln w="18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5587143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55871432"/>
        <c:scaling>
          <c:orientation val="minMax"/>
          <c:min val="0"/>
        </c:scaling>
        <c:delete val="0"/>
        <c:axPos val="l"/>
        <c:majorGridlines>
          <c:spPr>
            <a:ln w="1800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80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55871040"/>
        <c:crosses val="autoZero"/>
        <c:crossBetween val="between"/>
        <c:majorUnit val="2"/>
      </c:valAx>
      <c:spPr>
        <a:noFill/>
        <a:ln w="7200">
          <a:solidFill>
            <a:schemeClr val="tx1"/>
          </a:solidFill>
          <a:prstDash val="solid"/>
        </a:ln>
      </c:spPr>
    </c:plotArea>
    <c:legend>
      <c:legendPos val="b"/>
      <c:legendEntry>
        <c:idx val="0"/>
        <c:delete val="1"/>
      </c:legendEntry>
      <c:legendEntry>
        <c:idx val="1"/>
        <c:txPr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</c:legendEntry>
      <c:legendEntry>
        <c:idx val="2"/>
        <c:delete val="1"/>
      </c:legendEntry>
      <c:legendEntry>
        <c:idx val="3"/>
        <c:txPr>
          <a:bodyPr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</c:legendEntry>
      <c:layout>
        <c:manualLayout>
          <c:xMode val="edge"/>
          <c:yMode val="edge"/>
          <c:x val="0.11161528228158628"/>
          <c:y val="0.88262575480030625"/>
          <c:w val="0.59771120334740713"/>
          <c:h val="9.0909090909090912E-2"/>
        </c:manualLayout>
      </c:layout>
      <c:overlay val="0"/>
      <c:spPr>
        <a:noFill/>
        <a:ln w="1800">
          <a:noFill/>
          <a:prstDash val="solid"/>
        </a:ln>
      </c:spPr>
      <c:txPr>
        <a:bodyPr/>
        <a:lstStyle/>
        <a:p>
          <a:pPr>
            <a:defRPr sz="938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sv-SE"/>
        </a:p>
      </c:txPr>
    </c:legend>
    <c:plotVisOnly val="1"/>
    <c:dispBlanksAs val="gap"/>
    <c:showDLblsOverMax val="0"/>
  </c:chart>
  <c:spPr>
    <a:noFill/>
    <a:ln w="9525" cap="flat" cmpd="sng" algn="ctr">
      <a:solidFill>
        <a:srgbClr val="006600"/>
      </a:solidFill>
      <a:prstDash val="solid"/>
      <a:miter lim="800000"/>
      <a:headEnd type="none" w="med" len="med"/>
      <a:tailEnd type="none" w="med" len="med"/>
    </a:ln>
  </c:spPr>
  <c:txPr>
    <a:bodyPr/>
    <a:lstStyle/>
    <a:p>
      <a:pPr>
        <a:defRPr sz="102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1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r>
              <a:rPr lang="sv-SE" sz="2400" dirty="0" err="1" smtClean="0"/>
              <a:t>Tree</a:t>
            </a:r>
            <a:r>
              <a:rPr lang="sv-SE" sz="2400" dirty="0" smtClean="0"/>
              <a:t> age and </a:t>
            </a:r>
            <a:r>
              <a:rPr lang="sv-SE" sz="2400" dirty="0" err="1" smtClean="0"/>
              <a:t>annual</a:t>
            </a:r>
            <a:r>
              <a:rPr lang="sv-SE" sz="2400" dirty="0" smtClean="0"/>
              <a:t> </a:t>
            </a:r>
            <a:r>
              <a:rPr lang="sv-SE" sz="2400" dirty="0" err="1" smtClean="0"/>
              <a:t>growth</a:t>
            </a:r>
            <a:r>
              <a:rPr lang="sv-SE" sz="2400" dirty="0" smtClean="0"/>
              <a:t> </a:t>
            </a:r>
            <a:endParaRPr lang="sv-SE" sz="2400" dirty="0"/>
          </a:p>
        </c:rich>
      </c:tx>
      <c:layout>
        <c:manualLayout>
          <c:xMode val="edge"/>
          <c:yMode val="edge"/>
          <c:x val="0.2145494130430517"/>
          <c:y val="9.733666041033133E-2"/>
        </c:manualLayout>
      </c:layout>
      <c:overlay val="0"/>
      <c:spPr>
        <a:noFill/>
        <a:ln w="9036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029989658738367"/>
          <c:y val="0.23220338983050848"/>
          <c:w val="0.86039296794208897"/>
          <c:h val="0.54745762711864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Öst</c:v>
                </c:pt>
              </c:strCache>
            </c:strRef>
          </c:tx>
          <c:spPr>
            <a:solidFill>
              <a:srgbClr val="008000"/>
            </a:solidFill>
            <a:ln w="451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Sheet1!$B$1:$I$1</c:f>
              <c:strCache>
                <c:ptCount val="8"/>
                <c:pt idx="0">
                  <c:v>0</c:v>
                </c:pt>
                <c:pt idx="1">
                  <c:v>21-</c:v>
                </c:pt>
                <c:pt idx="2">
                  <c:v>41-</c:v>
                </c:pt>
                <c:pt idx="3">
                  <c:v>61-</c:v>
                </c:pt>
                <c:pt idx="4">
                  <c:v>81-</c:v>
                </c:pt>
                <c:pt idx="5">
                  <c:v>101-</c:v>
                </c:pt>
                <c:pt idx="6">
                  <c:v>121-</c:v>
                </c:pt>
                <c:pt idx="7">
                  <c:v>141-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1.875</c:v>
                </c:pt>
                <c:pt idx="1">
                  <c:v>6.25</c:v>
                </c:pt>
                <c:pt idx="2">
                  <c:v>8</c:v>
                </c:pt>
                <c:pt idx="3">
                  <c:v>6.25</c:v>
                </c:pt>
                <c:pt idx="4">
                  <c:v>5</c:v>
                </c:pt>
                <c:pt idx="5">
                  <c:v>4.125</c:v>
                </c:pt>
                <c:pt idx="6">
                  <c:v>3.375</c:v>
                </c:pt>
                <c:pt idx="7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8125184"/>
        <c:axId val="558131064"/>
      </c:barChart>
      <c:catAx>
        <c:axId val="5581251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0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1800" dirty="0" smtClean="0"/>
                  <a:t>Age </a:t>
                </a:r>
                <a:r>
                  <a:rPr lang="sv-SE" sz="1800" dirty="0" err="1" smtClean="0"/>
                  <a:t>class</a:t>
                </a:r>
                <a:endParaRPr lang="sv-SE" sz="1800" dirty="0"/>
              </a:p>
            </c:rich>
          </c:tx>
          <c:layout>
            <c:manualLayout>
              <c:xMode val="edge"/>
              <c:yMode val="edge"/>
              <c:x val="0.4666969997252855"/>
              <c:y val="0.87902258600746352"/>
            </c:manualLayout>
          </c:layout>
          <c:overlay val="0"/>
          <c:spPr>
            <a:noFill/>
            <a:ln w="903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703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58131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58131064"/>
        <c:scaling>
          <c:orientation val="minMax"/>
        </c:scaling>
        <c:delete val="0"/>
        <c:axPos val="l"/>
        <c:majorGridlines>
          <c:spPr>
            <a:ln w="113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0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sv-SE" sz="551" b="1" i="0" u="none" strike="noStrike" baseline="0">
                    <a:solidFill>
                      <a:srgbClr val="000000"/>
                    </a:solidFill>
                    <a:latin typeface="Calibri"/>
                    <a:cs typeface="Calibri"/>
                  </a:rPr>
                  <a:t>m3sk/ha</a:t>
                </a:r>
              </a:p>
            </c:rich>
          </c:tx>
          <c:layout>
            <c:manualLayout>
              <c:xMode val="edge"/>
              <c:yMode val="edge"/>
              <c:x val="1.1375387797311272E-2"/>
              <c:y val="0.43050847457627117"/>
            </c:manualLayout>
          </c:layout>
          <c:overlay val="0"/>
          <c:spPr>
            <a:noFill/>
            <a:ln w="903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13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90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558125184"/>
        <c:crosses val="autoZero"/>
        <c:crossBetween val="between"/>
      </c:valAx>
      <c:spPr>
        <a:noFill/>
        <a:ln w="451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9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sv-S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0.924</cdr:x>
      <cdr:y>0.5753</cdr:y>
    </cdr:from>
    <cdr:to>
      <cdr:x>0.93933</cdr:x>
      <cdr:y>0.6986</cdr:y>
    </cdr:to>
    <cdr:sp macro="" textlink="">
      <cdr:nvSpPr>
        <cdr:cNvPr id="2" name="Line 2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V="1">
          <a:off x="4341713" y="2352037"/>
          <a:ext cx="72009" cy="504056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rgbClr val="0066FF"/>
          </a:solidFill>
          <a:round/>
          <a:headEnd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0.73607</cdr:x>
      <cdr:y>0.68691</cdr:y>
    </cdr:from>
    <cdr:to>
      <cdr:x>0.98026</cdr:x>
      <cdr:y>0.75466</cdr:y>
    </cdr:to>
    <cdr:sp macro="" textlink="">
      <cdr:nvSpPr>
        <cdr:cNvPr id="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58640" y="2808312"/>
          <a:ext cx="114741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6600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GB" sz="1200" b="1" dirty="0">
              <a:latin typeface="Arial" charset="0"/>
            </a:rPr>
            <a:t>95 y final cut</a:t>
          </a:r>
        </a:p>
      </cdr:txBody>
    </cdr:sp>
  </cdr:relSizeAnchor>
  <cdr:relSizeAnchor xmlns:cdr="http://schemas.openxmlformats.org/drawingml/2006/chartDrawing">
    <cdr:from>
      <cdr:x>0.92704</cdr:x>
      <cdr:y>0.553</cdr:y>
    </cdr:from>
    <cdr:to>
      <cdr:x>0.94258</cdr:x>
      <cdr:y>0.57048</cdr:y>
    </cdr:to>
    <cdr:sp macro="" textlink="">
      <cdr:nvSpPr>
        <cdr:cNvPr id="6" name="Oval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55974" y="2260860"/>
          <a:ext cx="73025" cy="7143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0.52556</cdr:x>
      <cdr:y>0.546</cdr:y>
    </cdr:from>
    <cdr:to>
      <cdr:x>0.71119</cdr:x>
      <cdr:y>0.61376</cdr:y>
    </cdr:to>
    <cdr:sp macro="" textlink="">
      <cdr:nvSpPr>
        <cdr:cNvPr id="8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469505" y="2232248"/>
          <a:ext cx="872231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6600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GB" sz="1200" b="1" dirty="0">
              <a:latin typeface="Arial" charset="0"/>
            </a:rPr>
            <a:t>Average</a:t>
          </a:r>
        </a:p>
      </cdr:txBody>
    </cdr:sp>
  </cdr:relSizeAnchor>
  <cdr:relSizeAnchor xmlns:cdr="http://schemas.openxmlformats.org/drawingml/2006/chartDrawing">
    <cdr:from>
      <cdr:x>0.38764</cdr:x>
      <cdr:y>0.4051</cdr:y>
    </cdr:from>
    <cdr:to>
      <cdr:x>0.55621</cdr:x>
      <cdr:y>0.47285</cdr:y>
    </cdr:to>
    <cdr:sp macro="" textlink="">
      <cdr:nvSpPr>
        <cdr:cNvPr id="9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821433" y="1656184"/>
          <a:ext cx="792088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6600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GB" sz="1200" b="1" dirty="0">
              <a:latin typeface="Arial" charset="0"/>
            </a:rPr>
            <a:t>Annual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0.78156</cdr:x>
      <cdr:y>0.34832</cdr:y>
    </cdr:from>
    <cdr:to>
      <cdr:x>0.7971</cdr:x>
      <cdr:y>0.44719</cdr:y>
    </cdr:to>
    <cdr:sp macro="" textlink="">
      <cdr:nvSpPr>
        <cdr:cNvPr id="2" name="Line 24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 flipH="1">
          <a:off x="3672408" y="1424037"/>
          <a:ext cx="73025" cy="40423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25400">
          <a:solidFill>
            <a:srgbClr val="0066FF"/>
          </a:solidFill>
          <a:round/>
          <a:headEnd/>
          <a:tailEnd type="triangle" w="med" len="med"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noFill/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0.71398</cdr:x>
      <cdr:y>0.27787</cdr:y>
    </cdr:from>
    <cdr:to>
      <cdr:x>0.95014</cdr:x>
      <cdr:y>0.34562</cdr:y>
    </cdr:to>
    <cdr:sp macro="" textlink="">
      <cdr:nvSpPr>
        <cdr:cNvPr id="4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354850" y="1136025"/>
          <a:ext cx="1109646" cy="27699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solidFill>
            <a:srgbClr val="006600"/>
          </a:solidFill>
          <a:miter lim="800000"/>
          <a:headEnd/>
          <a:tailEnd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eaLnBrk="1" hangingPunct="1"/>
          <a:r>
            <a:rPr lang="en-GB" sz="1200" b="1" dirty="0">
              <a:latin typeface="Arial" charset="0"/>
            </a:rPr>
            <a:t>75 y final cut</a:t>
          </a:r>
        </a:p>
      </cdr:txBody>
    </cdr:sp>
  </cdr:relSizeAnchor>
  <cdr:relSizeAnchor xmlns:cdr="http://schemas.openxmlformats.org/drawingml/2006/chartDrawing">
    <cdr:from>
      <cdr:x>0.92704</cdr:x>
      <cdr:y>0.553</cdr:y>
    </cdr:from>
    <cdr:to>
      <cdr:x>0.94258</cdr:x>
      <cdr:y>0.57048</cdr:y>
    </cdr:to>
    <cdr:sp macro="" textlink="">
      <cdr:nvSpPr>
        <cdr:cNvPr id="6" name="Oval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355974" y="2260860"/>
          <a:ext cx="73025" cy="7143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0.76624</cdr:x>
      <cdr:y>0.44719</cdr:y>
    </cdr:from>
    <cdr:to>
      <cdr:x>0.78178</cdr:x>
      <cdr:y>0.46466</cdr:y>
    </cdr:to>
    <cdr:sp macro="" textlink="">
      <cdr:nvSpPr>
        <cdr:cNvPr id="7" name="Oval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00400" y="1828267"/>
          <a:ext cx="73025" cy="71438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0.73876</cdr:x>
      <cdr:y>0.14995</cdr:y>
    </cdr:from>
    <cdr:to>
      <cdr:x>0.7543</cdr:x>
      <cdr:y>0.16743</cdr:y>
    </cdr:to>
    <cdr:sp macro="" textlink="">
      <cdr:nvSpPr>
        <cdr:cNvPr id="6" name="Oval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91842" y="387949"/>
          <a:ext cx="54520" cy="45225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tx1"/>
              </a:solidFill>
              <a:latin typeface="Comic Sans MS" pitchFamily="66" charset="0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1</cdr:x>
      <cdr:y>0.19149</cdr:y>
    </cdr:from>
    <cdr:to>
      <cdr:x>1</cdr:x>
      <cdr:y>0.78723</cdr:y>
    </cdr:to>
    <cdr:cxnSp macro="">
      <cdr:nvCxnSpPr>
        <cdr:cNvPr id="5" name="Rak 4">
          <a:extLst xmlns:a="http://schemas.openxmlformats.org/drawingml/2006/main">
            <a:ext uri="{FF2B5EF4-FFF2-40B4-BE49-F238E27FC236}">
              <a16:creationId xmlns:a16="http://schemas.microsoft.com/office/drawing/2014/main" xmlns="" id="{A9FCF1D8-EF2C-4A7E-B10C-ABD2AB27CB6C}"/>
            </a:ext>
          </a:extLst>
        </cdr:cNvPr>
        <cdr:cNvCxnSpPr/>
      </cdr:nvCxnSpPr>
      <cdr:spPr>
        <a:xfrm xmlns:a="http://schemas.openxmlformats.org/drawingml/2006/main" flipV="1">
          <a:off x="3528392" y="648072"/>
          <a:ext cx="0" cy="2016224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0.57205</cdr:x>
      <cdr:y>0.38961</cdr:y>
    </cdr:from>
    <cdr:to>
      <cdr:x>0.6131</cdr:x>
      <cdr:y>0.44527</cdr:y>
    </cdr:to>
    <cdr:sp macro="" textlink="">
      <cdr:nvSpPr>
        <cdr:cNvPr id="7" name="Oval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006979" y="1007992"/>
          <a:ext cx="144015" cy="14401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0.73384</cdr:x>
      <cdr:y>0.13086</cdr:y>
    </cdr:from>
    <cdr:to>
      <cdr:x>0.77489</cdr:x>
      <cdr:y>0.18652</cdr:y>
    </cdr:to>
    <cdr:sp macro="" textlink="">
      <cdr:nvSpPr>
        <cdr:cNvPr id="12" name="Oval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574598" y="338554"/>
          <a:ext cx="144015" cy="14401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0.44265</cdr:x>
      <cdr:y>0.64014</cdr:y>
    </cdr:from>
    <cdr:to>
      <cdr:x>0.4837</cdr:x>
      <cdr:y>0.69581</cdr:y>
    </cdr:to>
    <cdr:sp macro="" textlink="">
      <cdr:nvSpPr>
        <cdr:cNvPr id="13" name="Oval 1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552996" y="1656184"/>
          <a:ext cx="144015" cy="144016"/>
        </a:xfrm>
        <a:prstGeom xmlns:a="http://schemas.openxmlformats.org/drawingml/2006/main" prst="ellipse">
          <a:avLst/>
        </a:prstGeom>
        <a:solidFill xmlns:a="http://schemas.openxmlformats.org/drawingml/2006/main">
          <a:schemeClr val="tx1"/>
        </a:solidFill>
        <a:ln xmlns:a="http://schemas.openxmlformats.org/drawingml/2006/main" w="9525">
          <a:solidFill>
            <a:schemeClr val="tx1"/>
          </a:solidFill>
          <a:round/>
          <a:headEnd/>
          <a:tailEnd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wrap="none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0.44624</cdr:x>
      <cdr:y>0.71891</cdr:y>
    </cdr:from>
    <cdr:to>
      <cdr:x>0.47015</cdr:x>
      <cdr:y>0.99631</cdr:y>
    </cdr:to>
    <cdr:sp macro="" textlink="">
      <cdr:nvSpPr>
        <cdr:cNvPr id="14" name="Ned 13"/>
        <cdr:cNvSpPr/>
      </cdr:nvSpPr>
      <cdr:spPr>
        <a:xfrm xmlns:a="http://schemas.openxmlformats.org/drawingml/2006/main">
          <a:off x="1565573" y="1859965"/>
          <a:ext cx="83906" cy="717691"/>
        </a:xfrm>
        <a:prstGeom xmlns:a="http://schemas.openxmlformats.org/drawingml/2006/main" prst="down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rgbClr val="C0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0.61752</cdr:x>
      <cdr:y>0.41184</cdr:y>
    </cdr:from>
    <cdr:to>
      <cdr:x>1</cdr:x>
      <cdr:y>0.55281</cdr:y>
    </cdr:to>
    <cdr:sp macro="" textlink="">
      <cdr:nvSpPr>
        <cdr:cNvPr id="20" name="Höger 19"/>
        <cdr:cNvSpPr/>
      </cdr:nvSpPr>
      <cdr:spPr>
        <a:xfrm xmlns:a="http://schemas.openxmlformats.org/drawingml/2006/main" rot="2050761" flipV="1">
          <a:off x="2179917" y="1065512"/>
          <a:ext cx="1341901" cy="364730"/>
        </a:xfrm>
        <a:prstGeom xmlns:a="http://schemas.openxmlformats.org/drawingml/2006/main" prst="rightArrow">
          <a:avLst/>
        </a:prstGeom>
        <a:solidFill xmlns:a="http://schemas.openxmlformats.org/drawingml/2006/main">
          <a:srgbClr val="C00000"/>
        </a:solidFill>
        <a:ln xmlns:a="http://schemas.openxmlformats.org/drawingml/2006/main">
          <a:solidFill>
            <a:schemeClr val="bg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GB"/>
          </a:defPPr>
          <a:lvl1pPr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4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607" y="0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/>
              <a:t>Klicka</a:t>
            </a:r>
            <a:r>
              <a:rPr lang="en-GB" noProof="0" dirty="0"/>
              <a:t> </a:t>
            </a:r>
            <a:r>
              <a:rPr lang="en-GB" noProof="0" dirty="0" err="1"/>
              <a:t>här</a:t>
            </a:r>
            <a:r>
              <a:rPr lang="en-GB" noProof="0" dirty="0"/>
              <a:t> </a:t>
            </a:r>
            <a:r>
              <a:rPr lang="en-GB" noProof="0" dirty="0" err="1"/>
              <a:t>för</a:t>
            </a:r>
            <a:r>
              <a:rPr lang="en-GB" noProof="0" dirty="0"/>
              <a:t> </a:t>
            </a:r>
            <a:r>
              <a:rPr lang="en-GB" noProof="0" dirty="0" err="1"/>
              <a:t>att</a:t>
            </a:r>
            <a:r>
              <a:rPr lang="en-GB" noProof="0" dirty="0"/>
              <a:t> </a:t>
            </a:r>
            <a:r>
              <a:rPr lang="en-GB" noProof="0" dirty="0" err="1"/>
              <a:t>ändra</a:t>
            </a:r>
            <a:r>
              <a:rPr lang="en-GB" noProof="0" dirty="0"/>
              <a:t> format </a:t>
            </a:r>
            <a:r>
              <a:rPr lang="en-GB" noProof="0" dirty="0" err="1"/>
              <a:t>på</a:t>
            </a:r>
            <a:r>
              <a:rPr lang="en-GB" noProof="0" dirty="0"/>
              <a:t> </a:t>
            </a:r>
            <a:r>
              <a:rPr lang="en-GB" noProof="0" dirty="0" err="1"/>
              <a:t>bakgrundstexten</a:t>
            </a:r>
            <a:endParaRPr lang="en-GB" noProof="0" dirty="0"/>
          </a:p>
          <a:p>
            <a:pPr lvl="1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två</a:t>
            </a:r>
            <a:endParaRPr lang="en-GB" noProof="0" dirty="0"/>
          </a:p>
          <a:p>
            <a:pPr lvl="2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tre</a:t>
            </a:r>
            <a:endParaRPr lang="en-GB" noProof="0" dirty="0"/>
          </a:p>
          <a:p>
            <a:pPr lvl="3"/>
            <a:r>
              <a:rPr lang="en-GB" noProof="0" dirty="0" err="1"/>
              <a:t>Nivå</a:t>
            </a:r>
            <a:r>
              <a:rPr lang="en-GB" noProof="0" dirty="0"/>
              <a:t> </a:t>
            </a:r>
            <a:r>
              <a:rPr lang="en-GB" noProof="0" dirty="0" err="1"/>
              <a:t>fyra</a:t>
            </a:r>
            <a:endParaRPr lang="en-GB" noProof="0" dirty="0"/>
          </a:p>
          <a:p>
            <a:pPr lvl="4"/>
            <a:r>
              <a:rPr lang="en-GB" noProof="0" dirty="0" err="1"/>
              <a:t>Nivå</a:t>
            </a:r>
            <a:r>
              <a:rPr lang="en-GB" noProof="0" dirty="0"/>
              <a:t> fem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7"/>
            <a:ext cx="2889938" cy="496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607" y="9428583"/>
            <a:ext cx="2889938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DF1CE26-7D8A-42EE-AABB-8C7DCE604D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8994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200">
              <a:latin typeface="Arial" charset="0"/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5F0CE86-208C-49B4-A7A8-9B0E2D61EE52}" type="slidenum">
              <a:rPr lang="en-GB" sz="1200" smtClean="0">
                <a:latin typeface="Arial" charset="0"/>
              </a:rPr>
              <a:pPr eaLnBrk="1" hangingPunct="1"/>
              <a:t>2</a:t>
            </a:fld>
            <a:endParaRPr lang="en-GB" sz="1200">
              <a:latin typeface="Arial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153"/>
            <a:ext cx="5335270" cy="2359300"/>
          </a:xfrm>
          <a:noFill/>
        </p:spPr>
        <p:txBody>
          <a:bodyPr/>
          <a:lstStyle/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041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200">
              <a:latin typeface="Arial" charset="0"/>
            </a:endParaRP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7369AB9-829D-4ED6-B125-901746F288B1}" type="slidenum">
              <a:rPr lang="en-GB" sz="1200" smtClean="0">
                <a:latin typeface="Arial" charset="0"/>
              </a:rPr>
              <a:pPr eaLnBrk="1" hangingPunct="1"/>
              <a:t>12</a:t>
            </a:fld>
            <a:endParaRPr lang="en-GB" sz="1200">
              <a:latin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dirty="0"/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en-GB" sz="1400" b="1" dirty="0"/>
              <a:t>What would be the effect,</a:t>
            </a:r>
            <a:r>
              <a:rPr lang="en-GB" sz="1400" b="1" baseline="0" dirty="0"/>
              <a:t> i</a:t>
            </a:r>
            <a:r>
              <a:rPr lang="en-GB" sz="1400" b="1" dirty="0"/>
              <a:t>f we could apply growth increasing “more needles” management during a whole rotation and lets</a:t>
            </a:r>
            <a:r>
              <a:rPr lang="en-GB" sz="1400" b="1" baseline="0" dirty="0"/>
              <a:t> say increase the average growth during a whole rotation by 50% ?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en-GB" sz="800" b="1" baseline="0" dirty="0"/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1400" b="1" baseline="0" dirty="0"/>
              <a:t>-  Here are the growth curves for the ordinary or standard   </a:t>
            </a:r>
            <a:r>
              <a:rPr lang="en-GB" sz="1400" b="1" dirty="0"/>
              <a:t>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1400" b="1" dirty="0"/>
              <a:t>      </a:t>
            </a:r>
            <a:r>
              <a:rPr lang="en-GB" sz="1400" b="1" baseline="0" dirty="0"/>
              <a:t>practice management. Solid line is average and broken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1400" b="1" dirty="0"/>
              <a:t>      </a:t>
            </a:r>
            <a:r>
              <a:rPr lang="en-GB" sz="1400" b="1" baseline="0" dirty="0"/>
              <a:t>line is annual growth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1400" b="1" baseline="0" dirty="0"/>
              <a:t>-  Mean growth for the rotation period is 4 m3, site index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1400" b="1" dirty="0"/>
              <a:t>      </a:t>
            </a:r>
            <a:r>
              <a:rPr lang="en-GB" sz="1400" b="1" baseline="0" dirty="0"/>
              <a:t>T22, peak annual growth is about 6 m3 and optimal  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GB" sz="1400" b="1" dirty="0"/>
              <a:t>       </a:t>
            </a:r>
            <a:r>
              <a:rPr lang="en-GB" sz="1400" b="1" baseline="0" dirty="0"/>
              <a:t>rotation is 95 years.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endParaRPr lang="en-GB" sz="1400" b="1" baseline="0" dirty="0"/>
          </a:p>
          <a:p>
            <a:pPr marL="171450" indent="-171450" eaLnBrk="1" hangingPunct="1">
              <a:spcBef>
                <a:spcPts val="0"/>
              </a:spcBef>
              <a:buFontTx/>
              <a:buChar char="-"/>
            </a:pPr>
            <a:r>
              <a:rPr lang="en-GB" sz="1400" b="1" baseline="0" dirty="0"/>
              <a:t>Now we add the yellow curves for 50% increased mean growth </a:t>
            </a:r>
            <a:r>
              <a:rPr lang="en-GB" sz="1400" b="1" baseline="0" dirty="0" err="1"/>
              <a:t>i</a:t>
            </a:r>
            <a:r>
              <a:rPr lang="en-GB" sz="1400" b="1" baseline="0" dirty="0"/>
              <a:t> e 6 m3, site index T26.  Peak annual growth is about 9 m3 and optimal rotation period becomes 20 years shorter. Total growth and harvested wood is 450 m3 after 75 years. At that time the ordinary management production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GB" sz="1400" b="1" baseline="0" dirty="0"/>
              <a:t>    is 300 m3, which at optimal harvest time 20 years later, has   </a:t>
            </a:r>
          </a:p>
          <a:p>
            <a:pPr marL="0" indent="0" eaLnBrk="1" hangingPunct="1">
              <a:spcBef>
                <a:spcPts val="0"/>
              </a:spcBef>
              <a:buFontTx/>
              <a:buNone/>
            </a:pPr>
            <a:r>
              <a:rPr lang="en-GB" sz="1400" b="1" dirty="0"/>
              <a:t>    </a:t>
            </a:r>
            <a:r>
              <a:rPr lang="en-GB" sz="1400" b="1" baseline="0" dirty="0"/>
              <a:t>increased to 380 m3  </a:t>
            </a:r>
          </a:p>
          <a:p>
            <a:pPr marL="0" indent="0" eaLnBrk="1" hangingPunct="1">
              <a:buFontTx/>
              <a:buNone/>
            </a:pPr>
            <a:r>
              <a:rPr lang="en-GB" sz="1400" b="1" baseline="0" dirty="0"/>
              <a:t>  </a:t>
            </a:r>
          </a:p>
          <a:p>
            <a:pPr marL="0" indent="0" eaLnBrk="1" hangingPunct="1">
              <a:buFontTx/>
              <a:buNone/>
            </a:pPr>
            <a:r>
              <a:rPr lang="en-GB" baseline="0" dirty="0"/>
              <a:t>    </a:t>
            </a:r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0917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sv-SE" baseline="0" dirty="0"/>
          </a:p>
          <a:p>
            <a:pPr>
              <a:buFont typeface="Arial" pitchFamily="34" charset="0"/>
              <a:buChar char="•"/>
            </a:pPr>
            <a:r>
              <a:rPr lang="sv-SE" sz="1400" b="1" baseline="0" dirty="0"/>
              <a:t>  </a:t>
            </a:r>
            <a:r>
              <a:rPr lang="sv-SE" sz="1400" b="1" baseline="0" dirty="0" err="1"/>
              <a:t>What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happen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if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dont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manage</a:t>
            </a:r>
            <a:r>
              <a:rPr lang="sv-SE" sz="1400" b="1" baseline="0" dirty="0"/>
              <a:t> the </a:t>
            </a:r>
            <a:r>
              <a:rPr lang="sv-SE" sz="1400" b="1" baseline="0" dirty="0" err="1"/>
              <a:t>forest</a:t>
            </a:r>
            <a:r>
              <a:rPr lang="sv-SE" sz="1400" b="1" baseline="0" dirty="0"/>
              <a:t>, and </a:t>
            </a:r>
            <a:r>
              <a:rPr lang="sv-SE" sz="1400" b="1" baseline="0" dirty="0" err="1"/>
              <a:t>let</a:t>
            </a:r>
            <a:r>
              <a:rPr lang="sv-SE" sz="1400" b="1" baseline="0" dirty="0"/>
              <a:t> </a:t>
            </a:r>
          </a:p>
          <a:p>
            <a:r>
              <a:rPr lang="sv-SE" sz="1400" b="1" dirty="0"/>
              <a:t>    </a:t>
            </a:r>
            <a:r>
              <a:rPr lang="sv-SE" sz="1400" b="1" baseline="0" dirty="0" err="1"/>
              <a:t>nature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take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care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itself</a:t>
            </a:r>
            <a:r>
              <a:rPr lang="sv-SE" sz="1400" b="1" baseline="0" dirty="0"/>
              <a:t> for a 300 </a:t>
            </a:r>
            <a:r>
              <a:rPr lang="sv-SE" sz="1400" b="1" baseline="0" dirty="0" err="1"/>
              <a:t>year</a:t>
            </a:r>
            <a:r>
              <a:rPr lang="sv-SE" sz="1400" b="1" baseline="0" dirty="0"/>
              <a:t> period ? T22</a:t>
            </a:r>
          </a:p>
          <a:p>
            <a:pPr>
              <a:buFont typeface="Arial" pitchFamily="34" charset="0"/>
              <a:buChar char="•"/>
            </a:pPr>
            <a:r>
              <a:rPr lang="sv-SE" sz="1400" b="1" baseline="0" dirty="0"/>
              <a:t>  </a:t>
            </a:r>
            <a:r>
              <a:rPr lang="sv-SE" sz="1400" b="1" baseline="0" dirty="0" err="1"/>
              <a:t>Annual</a:t>
            </a:r>
            <a:r>
              <a:rPr lang="sv-SE" sz="1400" b="1" dirty="0"/>
              <a:t> </a:t>
            </a:r>
            <a:r>
              <a:rPr lang="sv-SE" sz="1400" b="1" dirty="0" err="1"/>
              <a:t>g</a:t>
            </a:r>
            <a:r>
              <a:rPr lang="sv-SE" sz="1400" b="1" baseline="0" dirty="0" err="1"/>
              <a:t>rowth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peak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</a:t>
            </a:r>
            <a:r>
              <a:rPr lang="sv-SE" sz="1400" b="1" dirty="0" err="1"/>
              <a:t>occur</a:t>
            </a:r>
            <a:r>
              <a:rPr lang="sv-SE" sz="1400" b="1" baseline="0" dirty="0"/>
              <a:t> at 40-60 </a:t>
            </a:r>
            <a:r>
              <a:rPr lang="sv-SE" sz="1400" b="1" baseline="0" dirty="0" err="1"/>
              <a:t>years</a:t>
            </a:r>
            <a:r>
              <a:rPr lang="sv-SE" sz="1400" b="1" baseline="0" dirty="0"/>
              <a:t>, as </a:t>
            </a:r>
            <a:r>
              <a:rPr lang="sv-SE" sz="1400" b="1" baseline="0" dirty="0" err="1"/>
              <a:t>before</a:t>
            </a:r>
            <a:r>
              <a:rPr lang="sv-SE" sz="1400" b="1" baseline="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v-SE" sz="1400" b="1" baseline="0" dirty="0"/>
              <a:t>  No final </a:t>
            </a:r>
            <a:r>
              <a:rPr lang="sv-SE" sz="1400" b="1" baseline="0" dirty="0" err="1"/>
              <a:t>cut</a:t>
            </a:r>
            <a:r>
              <a:rPr lang="sv-SE" sz="1400" b="1" baseline="0" dirty="0"/>
              <a:t> is </a:t>
            </a:r>
            <a:r>
              <a:rPr lang="sv-SE" sz="1400" b="1" baseline="0" dirty="0" err="1"/>
              <a:t>made</a:t>
            </a:r>
            <a:endParaRPr lang="sv-SE" sz="1400" b="1" baseline="0" dirty="0"/>
          </a:p>
          <a:p>
            <a:pPr>
              <a:buFont typeface="Arial" pitchFamily="34" charset="0"/>
              <a:buChar char="•"/>
            </a:pPr>
            <a:r>
              <a:rPr lang="sv-SE" sz="1400" b="1" baseline="0" dirty="0"/>
              <a:t>  </a:t>
            </a:r>
            <a:r>
              <a:rPr lang="sv-SE" sz="1400" b="1" baseline="0" dirty="0" err="1"/>
              <a:t>Growth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eventually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decrease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increasing</a:t>
            </a:r>
            <a:r>
              <a:rPr lang="sv-SE" sz="1400" b="1" baseline="0" dirty="0"/>
              <a:t> age and </a:t>
            </a:r>
          </a:p>
          <a:p>
            <a:r>
              <a:rPr lang="sv-SE" sz="1400" b="1" dirty="0"/>
              <a:t>    </a:t>
            </a:r>
            <a:r>
              <a:rPr lang="sv-SE" sz="1400" b="1" baseline="0" dirty="0" err="1"/>
              <a:t>approaches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zero</a:t>
            </a:r>
            <a:r>
              <a:rPr lang="sv-SE" sz="1400" b="1" baseline="0" dirty="0"/>
              <a:t> in the </a:t>
            </a:r>
            <a:r>
              <a:rPr lang="sv-SE" sz="1400" b="1" baseline="0" dirty="0" err="1"/>
              <a:t>very</a:t>
            </a:r>
            <a:r>
              <a:rPr lang="sv-SE" sz="1400" b="1" baseline="0" dirty="0"/>
              <a:t> old </a:t>
            </a:r>
            <a:r>
              <a:rPr lang="sv-SE" sz="1400" b="1" baseline="0" dirty="0" err="1"/>
              <a:t>forest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when</a:t>
            </a:r>
            <a:r>
              <a:rPr lang="sv-SE" sz="1400" b="1" baseline="0" dirty="0"/>
              <a:t> the </a:t>
            </a:r>
            <a:r>
              <a:rPr lang="sv-SE" sz="1400" b="1" baseline="0" dirty="0" err="1"/>
              <a:t>tress</a:t>
            </a:r>
            <a:r>
              <a:rPr lang="sv-SE" sz="1400" b="1" baseline="0" dirty="0"/>
              <a:t> </a:t>
            </a:r>
            <a:r>
              <a:rPr lang="sv-SE" sz="1400" b="1" dirty="0"/>
              <a:t>     </a:t>
            </a:r>
          </a:p>
          <a:p>
            <a:r>
              <a:rPr lang="sv-SE" sz="1400" b="1" dirty="0"/>
              <a:t>     </a:t>
            </a:r>
            <a:r>
              <a:rPr lang="sv-SE" sz="1400" b="1" baseline="0" dirty="0" err="1"/>
              <a:t>become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very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big</a:t>
            </a:r>
            <a:r>
              <a:rPr lang="sv-SE" sz="1400" b="1" baseline="0" dirty="0"/>
              <a:t> and the </a:t>
            </a:r>
            <a:r>
              <a:rPr lang="sv-SE" sz="1400" b="1" baseline="0" dirty="0" err="1"/>
              <a:t>needle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mass</a:t>
            </a:r>
            <a:r>
              <a:rPr lang="sv-SE" sz="1400" b="1" baseline="0" dirty="0"/>
              <a:t> is not </a:t>
            </a:r>
            <a:r>
              <a:rPr lang="sv-SE" sz="1400" b="1" baseline="0" dirty="0" err="1"/>
              <a:t>sufficient</a:t>
            </a:r>
            <a:r>
              <a:rPr lang="sv-SE" sz="1400" b="1" baseline="0" dirty="0"/>
              <a:t> for    </a:t>
            </a:r>
          </a:p>
          <a:p>
            <a:r>
              <a:rPr lang="sv-SE" sz="1400" b="1" dirty="0"/>
              <a:t>     </a:t>
            </a:r>
            <a:r>
              <a:rPr lang="sv-SE" sz="1400" b="1" baseline="0" dirty="0" err="1"/>
              <a:t>supply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photosyntate</a:t>
            </a:r>
            <a:r>
              <a:rPr lang="sv-SE" sz="1400" b="1" baseline="0" dirty="0"/>
              <a:t> for </a:t>
            </a:r>
            <a:r>
              <a:rPr lang="sv-SE" sz="1400" b="1" baseline="0" dirty="0" err="1"/>
              <a:t>tree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growth</a:t>
            </a:r>
            <a:endParaRPr lang="sv-SE" sz="1400" b="1" baseline="0" dirty="0"/>
          </a:p>
          <a:p>
            <a:pPr>
              <a:buFont typeface="Arial" pitchFamily="34" charset="0"/>
              <a:buNone/>
            </a:pPr>
            <a:endParaRPr lang="sv-SE" sz="1400" b="1" baseline="0" dirty="0"/>
          </a:p>
          <a:p>
            <a:pPr>
              <a:buFont typeface="Arial" pitchFamily="34" charset="0"/>
              <a:buNone/>
            </a:pPr>
            <a:r>
              <a:rPr lang="sv-SE" sz="1400" b="1" baseline="0" dirty="0"/>
              <a:t>     </a:t>
            </a:r>
            <a:r>
              <a:rPr lang="sv-SE" sz="1400" b="1" baseline="0" dirty="0" err="1"/>
              <a:t>What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be the long </a:t>
            </a:r>
            <a:r>
              <a:rPr lang="sv-SE" sz="1400" b="1" baseline="0" dirty="0" err="1"/>
              <a:t>time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effect</a:t>
            </a:r>
            <a:r>
              <a:rPr lang="sv-SE" sz="1400" b="1" baseline="0" dirty="0"/>
              <a:t> on </a:t>
            </a:r>
            <a:r>
              <a:rPr lang="sv-SE" sz="1400" b="1" baseline="0" dirty="0" err="1"/>
              <a:t>growth</a:t>
            </a:r>
            <a:r>
              <a:rPr lang="sv-SE" sz="1400" b="1" baseline="0" dirty="0"/>
              <a:t> and CO2    </a:t>
            </a:r>
          </a:p>
          <a:p>
            <a:pPr>
              <a:buFont typeface="Arial" pitchFamily="34" charset="0"/>
              <a:buNone/>
            </a:pPr>
            <a:r>
              <a:rPr lang="sv-SE" sz="1400" b="1" dirty="0"/>
              <a:t>      </a:t>
            </a:r>
            <a:r>
              <a:rPr lang="sv-SE" sz="1400" b="1" baseline="0" dirty="0" err="1"/>
              <a:t>capture</a:t>
            </a:r>
            <a:r>
              <a:rPr lang="sv-SE" sz="1400" b="1" baseline="0" dirty="0"/>
              <a:t>, </a:t>
            </a:r>
            <a:r>
              <a:rPr lang="sv-SE" sz="1400" b="1" baseline="0" dirty="0" err="1"/>
              <a:t>if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compare</a:t>
            </a:r>
            <a:r>
              <a:rPr lang="sv-SE" sz="1400" b="1" dirty="0"/>
              <a:t> the no management scenario </a:t>
            </a:r>
            <a:r>
              <a:rPr lang="sv-SE" sz="1400" b="1" dirty="0" err="1"/>
              <a:t>with</a:t>
            </a:r>
            <a:r>
              <a:rPr lang="sv-SE" sz="1400" b="1" dirty="0"/>
              <a:t>  </a:t>
            </a:r>
          </a:p>
          <a:p>
            <a:pPr>
              <a:buFont typeface="Arial" pitchFamily="34" charset="0"/>
              <a:buNone/>
            </a:pPr>
            <a:r>
              <a:rPr lang="sv-SE" sz="1400" b="1" dirty="0"/>
              <a:t>     </a:t>
            </a:r>
            <a:r>
              <a:rPr lang="sv-SE" sz="1400" b="1" dirty="0" err="1"/>
              <a:t>ordinary</a:t>
            </a:r>
            <a:r>
              <a:rPr lang="sv-SE" sz="1400" b="1" dirty="0"/>
              <a:t> and </a:t>
            </a:r>
            <a:r>
              <a:rPr lang="sv-SE" sz="1400" b="1" dirty="0" err="1"/>
              <a:t>growth</a:t>
            </a:r>
            <a:r>
              <a:rPr lang="sv-SE" sz="1400" b="1" dirty="0"/>
              <a:t> </a:t>
            </a:r>
            <a:r>
              <a:rPr lang="sv-SE" sz="1400" b="1" dirty="0" err="1"/>
              <a:t>increasing</a:t>
            </a:r>
            <a:r>
              <a:rPr lang="sv-SE" sz="1400" b="1" dirty="0"/>
              <a:t> </a:t>
            </a:r>
            <a:r>
              <a:rPr lang="sv-SE" sz="1400" b="1" baseline="0" dirty="0"/>
              <a:t>management ?</a:t>
            </a:r>
          </a:p>
          <a:p>
            <a:pPr>
              <a:buFont typeface="Arial" pitchFamily="34" charset="0"/>
              <a:buNone/>
            </a:pPr>
            <a:endParaRPr lang="sv-SE" baseline="0" dirty="0"/>
          </a:p>
          <a:p>
            <a:pPr>
              <a:buFont typeface="Arial" pitchFamily="34" charset="0"/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7A4F1-3D67-428A-9239-FEB331526369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0087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v-SE" sz="1400" b="1" dirty="0"/>
              <a:t> The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p</a:t>
            </a:r>
            <a:r>
              <a:rPr lang="sv-SE" sz="1400" b="1" dirty="0" err="1"/>
              <a:t>hotosynth</a:t>
            </a:r>
            <a:r>
              <a:rPr lang="sv-SE" sz="1400" b="1" baseline="0" dirty="0" err="1"/>
              <a:t>etic</a:t>
            </a:r>
            <a:r>
              <a:rPr lang="sv-SE" sz="1400" b="1" baseline="0" dirty="0"/>
              <a:t> CO2 </a:t>
            </a:r>
            <a:r>
              <a:rPr lang="sv-SE" sz="1400" b="1" baseline="0" dirty="0" err="1"/>
              <a:t>capture</a:t>
            </a:r>
            <a:r>
              <a:rPr lang="sv-SE" sz="1400" b="1" baseline="0" dirty="0"/>
              <a:t> in a </a:t>
            </a:r>
            <a:r>
              <a:rPr lang="sv-SE" sz="1400" b="1" baseline="0" dirty="0" err="1"/>
              <a:t>conifer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forest</a:t>
            </a:r>
            <a:r>
              <a:rPr lang="sv-SE" sz="1400" b="1" baseline="0" dirty="0"/>
              <a:t>  </a:t>
            </a:r>
            <a:r>
              <a:rPr lang="sv-SE" sz="1400" b="1" dirty="0"/>
              <a:t>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 err="1"/>
              <a:t>increases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increasing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leaf</a:t>
            </a:r>
            <a:r>
              <a:rPr lang="sv-SE" sz="1400" b="1" baseline="0" dirty="0"/>
              <a:t>/</a:t>
            </a:r>
            <a:r>
              <a:rPr lang="sv-SE" sz="1400" b="1" baseline="0" dirty="0" err="1"/>
              <a:t>needle</a:t>
            </a:r>
            <a:r>
              <a:rPr lang="sv-SE" sz="1400" b="1" baseline="0" dirty="0"/>
              <a:t> area for </a:t>
            </a:r>
            <a:r>
              <a:rPr lang="sv-SE" sz="1400" b="1" baseline="0" dirty="0" err="1"/>
              <a:t>light</a:t>
            </a:r>
            <a:r>
              <a:rPr lang="sv-SE" sz="1400" b="1" dirty="0"/>
              <a:t>  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/>
              <a:t>absorption. </a:t>
            </a:r>
          </a:p>
          <a:p>
            <a:pPr>
              <a:buFont typeface="Arial" pitchFamily="34" charset="0"/>
              <a:buChar char="•"/>
            </a:pPr>
            <a:r>
              <a:rPr lang="sv-SE" sz="1400" baseline="0" dirty="0"/>
              <a:t> </a:t>
            </a:r>
            <a:r>
              <a:rPr lang="sv-SE" sz="1400" b="1" baseline="0" dirty="0" err="1"/>
              <a:t>This</a:t>
            </a:r>
            <a:r>
              <a:rPr lang="sv-SE" sz="1400" b="1" baseline="0" dirty="0"/>
              <a:t> is </a:t>
            </a:r>
            <a:r>
              <a:rPr lang="sv-SE" sz="1400" b="1" baseline="0" dirty="0" err="1"/>
              <a:t>shown</a:t>
            </a:r>
            <a:r>
              <a:rPr lang="sv-SE" sz="1400" b="1" baseline="0" dirty="0"/>
              <a:t> on the </a:t>
            </a:r>
            <a:r>
              <a:rPr lang="sv-SE" sz="1400" b="1" baseline="0" dirty="0" err="1"/>
              <a:t>pictures</a:t>
            </a:r>
            <a:r>
              <a:rPr lang="sv-SE" sz="1400" b="1" baseline="0" dirty="0"/>
              <a:t>, </a:t>
            </a:r>
            <a:r>
              <a:rPr lang="sv-SE" sz="1400" b="1" baseline="0" dirty="0" err="1"/>
              <a:t>where</a:t>
            </a:r>
            <a:r>
              <a:rPr lang="sv-SE" sz="1400" b="1" baseline="0" dirty="0"/>
              <a:t> less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the sky is  </a:t>
            </a:r>
          </a:p>
          <a:p>
            <a:r>
              <a:rPr lang="sv-SE" sz="1400" b="1" dirty="0"/>
              <a:t>   </a:t>
            </a:r>
            <a:r>
              <a:rPr lang="sv-SE" sz="1400" b="1" baseline="0" dirty="0" err="1"/>
              <a:t>visible</a:t>
            </a:r>
            <a:r>
              <a:rPr lang="sv-SE" sz="1400" b="1" baseline="0" dirty="0"/>
              <a:t> from the </a:t>
            </a:r>
            <a:r>
              <a:rPr lang="sv-SE" sz="1400" b="1" baseline="0" dirty="0" err="1"/>
              <a:t>ground</a:t>
            </a:r>
            <a:r>
              <a:rPr lang="sv-SE" sz="1400" b="1" baseline="0" dirty="0"/>
              <a:t> in a </a:t>
            </a:r>
            <a:r>
              <a:rPr lang="sv-SE" sz="1400" b="1" baseline="0" dirty="0" err="1"/>
              <a:t>dense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forest</a:t>
            </a:r>
            <a:endParaRPr lang="sv-SE" sz="1400" b="1" baseline="0" dirty="0"/>
          </a:p>
          <a:p>
            <a:pPr>
              <a:buFont typeface="Arial" pitchFamily="34" charset="0"/>
              <a:buChar char="•"/>
            </a:pPr>
            <a:r>
              <a:rPr lang="sv-SE" sz="1400" b="1" baseline="0" dirty="0"/>
              <a:t>  CO2 </a:t>
            </a:r>
            <a:r>
              <a:rPr lang="sv-SE" sz="1400" b="1" baseline="0" dirty="0" err="1"/>
              <a:t>capture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increase</a:t>
            </a:r>
            <a:r>
              <a:rPr lang="sv-SE" sz="1400" b="1" baseline="0" dirty="0"/>
              <a:t> is </a:t>
            </a:r>
            <a:r>
              <a:rPr lang="sv-SE" sz="1400" b="1" baseline="0" dirty="0" err="1"/>
              <a:t>highest</a:t>
            </a:r>
            <a:r>
              <a:rPr lang="sv-SE" sz="1400" b="1" baseline="0" dirty="0"/>
              <a:t> in </a:t>
            </a:r>
            <a:r>
              <a:rPr lang="sv-SE" sz="1400" b="1" baseline="0" dirty="0" err="1"/>
              <a:t>this</a:t>
            </a:r>
            <a:r>
              <a:rPr lang="sv-SE" sz="1400" b="1" baseline="0" dirty="0"/>
              <a:t> area, </a:t>
            </a:r>
            <a:r>
              <a:rPr lang="sv-SE" sz="1400" b="1" baseline="0" dirty="0" err="1"/>
              <a:t>reaching</a:t>
            </a:r>
            <a:r>
              <a:rPr lang="sv-SE" sz="1400" b="1" baseline="0" dirty="0"/>
              <a:t> </a:t>
            </a:r>
          </a:p>
          <a:p>
            <a:r>
              <a:rPr lang="sv-SE" sz="1400" b="1" dirty="0"/>
              <a:t>    </a:t>
            </a:r>
            <a:r>
              <a:rPr lang="sv-SE" sz="1400" b="1" baseline="0" dirty="0" err="1"/>
              <a:t>maximun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level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here</a:t>
            </a:r>
            <a:r>
              <a:rPr lang="sv-SE" sz="1400" b="1" baseline="0" dirty="0"/>
              <a:t>, </a:t>
            </a:r>
            <a:r>
              <a:rPr lang="sv-SE" sz="1400" b="1" baseline="0" dirty="0" err="1"/>
              <a:t>after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which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leaf</a:t>
            </a:r>
            <a:r>
              <a:rPr lang="sv-SE" sz="1400" b="1" baseline="0" dirty="0"/>
              <a:t> area </a:t>
            </a:r>
            <a:r>
              <a:rPr lang="sv-SE" sz="1400" b="1" baseline="0" dirty="0" err="1"/>
              <a:t>may</a:t>
            </a:r>
            <a:r>
              <a:rPr lang="sv-SE" sz="1400" b="1" baseline="0" dirty="0"/>
              <a:t> still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 err="1"/>
              <a:t>increase</a:t>
            </a:r>
            <a:r>
              <a:rPr lang="sv-SE" sz="1400" b="1" baseline="0" dirty="0"/>
              <a:t> a </a:t>
            </a:r>
            <a:r>
              <a:rPr lang="sv-SE" sz="1400" b="1" baseline="0" dirty="0" err="1"/>
              <a:t>lot</a:t>
            </a:r>
            <a:r>
              <a:rPr lang="sv-SE" sz="1400" b="1" baseline="0" dirty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sv-SE" sz="1400" b="1" baseline="0" dirty="0"/>
              <a:t>  In a </a:t>
            </a:r>
            <a:r>
              <a:rPr lang="sv-SE" sz="1400" b="1" baseline="0" dirty="0" err="1"/>
              <a:t>dense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spruce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forest</a:t>
            </a:r>
            <a:r>
              <a:rPr lang="sv-SE" sz="1400" b="1" baseline="0" dirty="0"/>
              <a:t>, </a:t>
            </a:r>
            <a:r>
              <a:rPr lang="sv-SE" sz="1400" b="1" baseline="0" dirty="0" err="1"/>
              <a:t>leaf</a:t>
            </a:r>
            <a:r>
              <a:rPr lang="sv-SE" sz="1400" b="1" baseline="0" dirty="0"/>
              <a:t> area </a:t>
            </a:r>
            <a:r>
              <a:rPr lang="sv-SE" sz="1400" b="1" baseline="0" dirty="0" err="1"/>
              <a:t>may</a:t>
            </a:r>
            <a:r>
              <a:rPr lang="sv-SE" sz="1400" b="1" baseline="0" dirty="0"/>
              <a:t> be as </a:t>
            </a:r>
            <a:r>
              <a:rPr lang="sv-SE" sz="1400" b="1" baseline="0" dirty="0" err="1"/>
              <a:t>high</a:t>
            </a:r>
            <a:r>
              <a:rPr lang="sv-SE" sz="1400" b="1" baseline="0" dirty="0"/>
              <a:t> as 12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 err="1"/>
              <a:t>times</a:t>
            </a:r>
            <a:r>
              <a:rPr lang="sv-SE" sz="1400" b="1" baseline="0" dirty="0"/>
              <a:t> the </a:t>
            </a:r>
            <a:r>
              <a:rPr lang="sv-SE" sz="1400" b="1" baseline="0" dirty="0" err="1"/>
              <a:t>ground</a:t>
            </a:r>
            <a:r>
              <a:rPr lang="sv-SE" sz="1400" b="1" baseline="0" dirty="0"/>
              <a:t> area. </a:t>
            </a:r>
          </a:p>
          <a:p>
            <a:pPr>
              <a:buFont typeface="Arial" pitchFamily="34" charset="0"/>
              <a:buChar char="•"/>
            </a:pPr>
            <a:endParaRPr lang="sv-SE" sz="1400" b="1" baseline="0" dirty="0"/>
          </a:p>
          <a:p>
            <a:pPr>
              <a:buFont typeface="Arial" pitchFamily="34" charset="0"/>
              <a:buChar char="•"/>
            </a:pPr>
            <a:r>
              <a:rPr lang="sv-SE" sz="1400" b="1" baseline="0" dirty="0"/>
              <a:t>  So, </a:t>
            </a:r>
            <a:r>
              <a:rPr lang="sv-SE" sz="1400" b="1" baseline="0" dirty="0" err="1"/>
              <a:t>with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more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needles</a:t>
            </a:r>
            <a:r>
              <a:rPr lang="sv-SE" sz="1400" b="1" baseline="0" dirty="0"/>
              <a:t>, </a:t>
            </a:r>
            <a:r>
              <a:rPr lang="sv-SE" sz="1400" b="1" baseline="0" dirty="0" err="1"/>
              <a:t>we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achive</a:t>
            </a:r>
            <a:r>
              <a:rPr lang="sv-SE" sz="1400" b="1" baseline="0" dirty="0"/>
              <a:t> a </a:t>
            </a:r>
            <a:r>
              <a:rPr lang="sv-SE" sz="1400" b="1" baseline="0" dirty="0" err="1"/>
              <a:t>higher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light</a:t>
            </a:r>
            <a:r>
              <a:rPr lang="sv-SE" sz="1400" b="1" baseline="0" dirty="0"/>
              <a:t>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/>
              <a:t>absorption and CO2 </a:t>
            </a:r>
            <a:r>
              <a:rPr lang="sv-SE" sz="1400" b="1" baseline="0" dirty="0" err="1"/>
              <a:t>capture</a:t>
            </a:r>
            <a:r>
              <a:rPr lang="sv-SE" sz="1400" b="1" baseline="0" dirty="0"/>
              <a:t>, </a:t>
            </a:r>
            <a:r>
              <a:rPr lang="sv-SE" sz="1400" b="1" baseline="0" dirty="0" err="1"/>
              <a:t>resulting</a:t>
            </a:r>
            <a:r>
              <a:rPr lang="sv-SE" sz="1400" b="1" baseline="0" dirty="0"/>
              <a:t> in </a:t>
            </a:r>
            <a:r>
              <a:rPr lang="sv-SE" sz="1400" b="1" baseline="0" dirty="0" err="1"/>
              <a:t>increased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tree</a:t>
            </a:r>
            <a:r>
              <a:rPr lang="sv-SE" sz="1400" b="1" baseline="0" dirty="0"/>
              <a:t>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 err="1"/>
              <a:t>growth</a:t>
            </a:r>
            <a:endParaRPr lang="sv-SE" sz="1400" b="1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7A4F1-3D67-428A-9239-FEB331526369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4117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sv-SE" altLang="sv-SE">
                <a:latin typeface="Arial" panose="020B0604020202020204" pitchFamily="34" charset="0"/>
                <a:cs typeface="Arial" panose="020B0604020202020204" pitchFamily="34" charset="0"/>
              </a:rPr>
              <a:t> Hur kan vi åstadkomma mera barr och därmed öka koldioxidbindningen  i skogen ?</a:t>
            </a:r>
          </a:p>
          <a:p>
            <a:pPr>
              <a:spcBef>
                <a:spcPct val="0"/>
              </a:spcBef>
            </a:pPr>
            <a:endParaRPr lang="sv-SE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sv-SE" altLang="sv-SE">
                <a:latin typeface="Arial" panose="020B0604020202020204" pitchFamily="34" charset="0"/>
                <a:cs typeface="Arial" panose="020B0604020202020204" pitchFamily="34" charset="0"/>
              </a:rPr>
              <a:t> Vi kan se till att vi har flera träd så får vi mera barr. 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sv-SE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sv-SE" altLang="sv-SE">
                <a:latin typeface="Arial" panose="020B0604020202020204" pitchFamily="34" charset="0"/>
                <a:cs typeface="Arial" panose="020B0604020202020204" pitchFamily="34" charset="0"/>
              </a:rPr>
              <a:t> För att bygga upp barr går det framförallt åt kväve. 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sv-SE" altLang="sv-SE">
                <a:latin typeface="Arial" panose="020B0604020202020204" pitchFamily="34" charset="0"/>
                <a:cs typeface="Arial" panose="020B0604020202020204" pitchFamily="34" charset="0"/>
              </a:rPr>
              <a:t> Om man tillför kvävehaltig växtnäring kan träden producera fler och större barr.</a:t>
            </a:r>
          </a:p>
          <a:p>
            <a:pPr>
              <a:spcBef>
                <a:spcPct val="0"/>
              </a:spcBef>
              <a:buFontTx/>
              <a:buChar char="•"/>
            </a:pPr>
            <a:endParaRPr lang="sv-SE" altLang="sv-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sv-SE" altLang="sv-SE">
                <a:latin typeface="Arial" panose="020B0604020202020204" pitchFamily="34" charset="0"/>
                <a:cs typeface="Arial" panose="020B0604020202020204" pitchFamily="34" charset="0"/>
              </a:rPr>
              <a:t>. Så flera träd och näring ger mera barr.</a:t>
            </a:r>
          </a:p>
          <a:p>
            <a:pPr>
              <a:spcBef>
                <a:spcPct val="0"/>
              </a:spcBef>
            </a:pPr>
            <a:endParaRPr lang="sv-SE" altLang="sv-S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C134B8-F4DA-4C31-911A-F3D8C5D95D27}" type="slidenum">
              <a:rPr lang="sv-SE" altLang="sv-SE">
                <a:solidFill>
                  <a:srgbClr val="000000"/>
                </a:solidFill>
                <a:latin typeface="Calibri" panose="020F0502020204030204" pitchFamily="34" charset="0"/>
              </a:rPr>
              <a:pPr>
                <a:spcBef>
                  <a:spcPct val="0"/>
                </a:spcBef>
              </a:pPr>
              <a:t>15</a:t>
            </a:fld>
            <a:endParaRPr lang="sv-SE" altLang="sv-SE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03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E8E628-28CF-46A8-B9ED-6C95A58236CF}" type="slidenum">
              <a:rPr lang="en-GB" altLang="sv-SE"/>
              <a:pPr/>
              <a:t>16</a:t>
            </a:fld>
            <a:endParaRPr lang="en-GB" altLang="sv-SE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sv-SE"/>
              <a:t>Från skogsstyrelsen SKA03</a:t>
            </a:r>
          </a:p>
        </p:txBody>
      </p:sp>
    </p:spTree>
    <p:extLst>
      <p:ext uri="{BB962C8B-B14F-4D97-AF65-F5344CB8AC3E}">
        <p14:creationId xmlns:p14="http://schemas.microsoft.com/office/powerpoint/2010/main" val="37495251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/>
          </a:p>
          <a:p>
            <a:r>
              <a:rPr lang="sv-SE"/>
              <a:t>Ståndortsindex T 22</a:t>
            </a:r>
          </a:p>
          <a:p>
            <a:endParaRPr lang="sv-SE"/>
          </a:p>
          <a:p>
            <a:r>
              <a:rPr lang="sv-SE"/>
              <a:t>Traditionell skötsel innebär slutavverkning efter 100 och 200 år</a:t>
            </a:r>
          </a:p>
          <a:p>
            <a:r>
              <a:rPr lang="sv-SE"/>
              <a:t>Tillväxtoptimerad skötsel innebär 25% ökad tillväxt under rotation 1, slutavverkning vid 85 år, 50% tillväxtökning  under rotation 2-4, och slutavverkningar vid år 165 och år 245.</a:t>
            </a:r>
          </a:p>
        </p:txBody>
      </p:sp>
      <p:sp>
        <p:nvSpPr>
          <p:cNvPr id="49156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C7C70F-0151-4E2B-ACA3-4A71E63D7337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53890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200">
              <a:latin typeface="Arial" charset="0"/>
            </a:endParaRP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E7369AB9-829D-4ED6-B125-901746F288B1}" type="slidenum">
              <a:rPr lang="en-GB" sz="1200" smtClean="0">
                <a:latin typeface="Arial" charset="0"/>
              </a:rPr>
              <a:pPr eaLnBrk="1" hangingPunct="1"/>
              <a:t>18</a:t>
            </a:fld>
            <a:endParaRPr lang="en-GB" sz="1200">
              <a:latin typeface="Arial" charset="0"/>
            </a:endParaRPr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248" y="4531271"/>
            <a:ext cx="5335270" cy="4466987"/>
          </a:xfrm>
          <a:noFill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r>
              <a:rPr lang="en-GB" sz="1400" b="1" baseline="0" dirty="0"/>
              <a:t>With growth increasing forest management, the total produced stem volume will be 450 m3 during the rotation.</a:t>
            </a:r>
          </a:p>
          <a:p>
            <a:pPr marL="171450" indent="-171450" eaLnBrk="1" hangingPunct="1">
              <a:buFontTx/>
              <a:buChar char="-"/>
            </a:pPr>
            <a:r>
              <a:rPr lang="en-GB" sz="1400" b="1" baseline="0" dirty="0"/>
              <a:t>Tree biomass is harvested at three occasions, </a:t>
            </a:r>
            <a:r>
              <a:rPr lang="en-GB" sz="1400" b="1" baseline="0" dirty="0" err="1"/>
              <a:t>thinnings</a:t>
            </a:r>
            <a:r>
              <a:rPr lang="en-GB" sz="1400" b="1" baseline="0" dirty="0"/>
              <a:t> after 35 and 55 years and final cut after 75 years</a:t>
            </a:r>
          </a:p>
          <a:p>
            <a:pPr marL="171450" indent="-171450" eaLnBrk="1" hangingPunct="1">
              <a:buFontTx/>
              <a:buChar char="-"/>
            </a:pPr>
            <a:endParaRPr lang="en-GB" sz="1400" b="1" baseline="0" dirty="0"/>
          </a:p>
          <a:p>
            <a:pPr marL="171450" indent="-171450" eaLnBrk="1" hangingPunct="1">
              <a:buFontTx/>
              <a:buChar char="-"/>
            </a:pPr>
            <a:r>
              <a:rPr lang="en-GB" sz="1400" b="1" baseline="0" dirty="0"/>
              <a:t>At the first thinning, all the above ground biomass of the trees is harvested as </a:t>
            </a:r>
            <a:r>
              <a:rPr lang="en-GB" sz="1400" b="1" baseline="0" dirty="0" err="1"/>
              <a:t>fuelwood</a:t>
            </a:r>
            <a:r>
              <a:rPr lang="en-GB" sz="1400" b="1" baseline="0" dirty="0"/>
              <a:t> to an amount of 30 tonnes </a:t>
            </a:r>
            <a:r>
              <a:rPr lang="en-GB" sz="1400" b="1" baseline="0" dirty="0" err="1"/>
              <a:t>dw</a:t>
            </a:r>
            <a:r>
              <a:rPr lang="en-GB" sz="1400" b="1" baseline="0" dirty="0"/>
              <a:t>/ha</a:t>
            </a:r>
          </a:p>
          <a:p>
            <a:pPr marL="171450" indent="-171450" eaLnBrk="1" hangingPunct="1">
              <a:buFontTx/>
              <a:buChar char="-"/>
            </a:pPr>
            <a:endParaRPr lang="en-GB" sz="1400" b="1" baseline="0" dirty="0"/>
          </a:p>
          <a:p>
            <a:pPr marL="171450" indent="-171450" eaLnBrk="1" hangingPunct="1">
              <a:buFontTx/>
              <a:buChar char="-"/>
            </a:pPr>
            <a:r>
              <a:rPr lang="en-GB" sz="1400" b="1" baseline="0" dirty="0"/>
              <a:t>At the second thinning and final cut, an equal amount of timber and </a:t>
            </a:r>
            <a:r>
              <a:rPr lang="en-GB" sz="1400" b="1" baseline="0" dirty="0" err="1"/>
              <a:t>fuelwood</a:t>
            </a:r>
            <a:r>
              <a:rPr lang="en-GB" sz="1400" b="1" baseline="0" dirty="0"/>
              <a:t> is harvested, in total 142 tonnes </a:t>
            </a:r>
            <a:r>
              <a:rPr lang="en-GB" sz="1400" b="1" baseline="0" dirty="0" err="1"/>
              <a:t>dw</a:t>
            </a:r>
            <a:r>
              <a:rPr lang="en-GB" sz="1400" b="1" baseline="0" dirty="0"/>
              <a:t> or 370 m</a:t>
            </a:r>
            <a:r>
              <a:rPr lang="en-GB" sz="1400" b="1" baseline="30000" dirty="0"/>
              <a:t>3</a:t>
            </a:r>
          </a:p>
          <a:p>
            <a:pPr marL="171450" indent="-171450" eaLnBrk="1" hangingPunct="1">
              <a:buFontTx/>
              <a:buChar char="-"/>
            </a:pPr>
            <a:endParaRPr lang="en-GB" sz="1400" b="1" baseline="30000" dirty="0"/>
          </a:p>
          <a:p>
            <a:pPr marL="171450" indent="-171450" eaLnBrk="1" hangingPunct="1">
              <a:buFontTx/>
              <a:buChar char="-"/>
            </a:pPr>
            <a:r>
              <a:rPr lang="en-GB" sz="1400" b="1" baseline="0" dirty="0"/>
              <a:t>In addition, at</a:t>
            </a:r>
            <a:r>
              <a:rPr lang="en-GB" sz="1400" b="1" dirty="0"/>
              <a:t> the final cut,</a:t>
            </a:r>
            <a:r>
              <a:rPr lang="en-GB" sz="1400" b="1" baseline="0" dirty="0"/>
              <a:t> logging residues to an amount of 20 t </a:t>
            </a:r>
            <a:r>
              <a:rPr lang="en-GB" sz="1400" b="1" dirty="0"/>
              <a:t>are</a:t>
            </a:r>
            <a:r>
              <a:rPr lang="en-GB" sz="1400" b="1" baseline="0" dirty="0"/>
              <a:t> harvested as well as stumps, in order to utilize the energy content in the biomass, instead of leaving it to decompose and release the captured CO2 to the atmosphere. </a:t>
            </a:r>
          </a:p>
          <a:p>
            <a:pPr marL="171450" indent="-171450" eaLnBrk="1" hangingPunct="1">
              <a:buFontTx/>
              <a:buChar char="-"/>
            </a:pPr>
            <a:r>
              <a:rPr lang="en-GB" sz="1400" b="1" baseline="0" dirty="0"/>
              <a:t>In total 222 tonnes/ha of tree biomass is harvested during the whole rotation.</a:t>
            </a:r>
          </a:p>
          <a:p>
            <a:pPr marL="0" indent="0" eaLnBrk="1" hangingPunct="1">
              <a:buFontTx/>
              <a:buNone/>
            </a:pPr>
            <a:r>
              <a:rPr lang="en-GB" sz="1400" b="1" baseline="0" dirty="0"/>
              <a:t> </a:t>
            </a:r>
          </a:p>
          <a:p>
            <a:pPr marL="0" indent="0" eaLnBrk="1" hangingPunct="1">
              <a:buFontTx/>
              <a:buNone/>
            </a:pPr>
            <a:endParaRPr lang="en-GB" baseline="0" dirty="0"/>
          </a:p>
          <a:p>
            <a:pPr marL="0" indent="0" eaLnBrk="1" hangingPunct="1">
              <a:buFontTx/>
              <a:buNone/>
            </a:pPr>
            <a:r>
              <a:rPr lang="en-GB" baseline="0" dirty="0"/>
              <a:t>   </a:t>
            </a:r>
          </a:p>
          <a:p>
            <a:pPr eaLnBrk="1" hangingPunct="1"/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Total </a:t>
            </a:r>
            <a:r>
              <a:rPr lang="en-GB" dirty="0" err="1"/>
              <a:t>tillväxt</a:t>
            </a:r>
            <a:r>
              <a:rPr lang="en-GB" dirty="0"/>
              <a:t> </a:t>
            </a:r>
            <a:r>
              <a:rPr lang="en-GB" dirty="0" err="1"/>
              <a:t>optimerad</a:t>
            </a:r>
            <a:r>
              <a:rPr lang="en-GB" dirty="0"/>
              <a:t> =6*75=450 m3, </a:t>
            </a:r>
            <a:r>
              <a:rPr lang="en-GB" dirty="0" err="1"/>
              <a:t>för</a:t>
            </a:r>
            <a:r>
              <a:rPr lang="en-GB" dirty="0"/>
              <a:t> normal 4</a:t>
            </a:r>
            <a:r>
              <a:rPr lang="en-GB" baseline="0" dirty="0"/>
              <a:t> </a:t>
            </a:r>
            <a:r>
              <a:rPr lang="en-GB" dirty="0"/>
              <a:t>*95=380 m3.</a:t>
            </a:r>
          </a:p>
          <a:p>
            <a:pPr eaLnBrk="1" hangingPunct="1"/>
            <a:r>
              <a:rPr lang="en-GB" dirty="0" err="1"/>
              <a:t>Efter</a:t>
            </a:r>
            <a:r>
              <a:rPr lang="en-GB" dirty="0"/>
              <a:t> 75 </a:t>
            </a:r>
            <a:r>
              <a:rPr lang="en-GB" dirty="0" err="1"/>
              <a:t>år</a:t>
            </a:r>
            <a:r>
              <a:rPr lang="en-GB" dirty="0"/>
              <a:t> normal =4*75=300</a:t>
            </a:r>
          </a:p>
          <a:p>
            <a:pPr eaLnBrk="1" hangingPunct="1"/>
            <a:r>
              <a:rPr lang="en-GB" dirty="0" err="1"/>
              <a:t>Det</a:t>
            </a:r>
            <a:r>
              <a:rPr lang="en-GB" dirty="0"/>
              <a:t> </a:t>
            </a:r>
            <a:r>
              <a:rPr lang="en-GB" dirty="0" err="1"/>
              <a:t>blir</a:t>
            </a:r>
            <a:r>
              <a:rPr lang="en-GB" dirty="0"/>
              <a:t> 300*1,34 =400 ton CO2.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- 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marken</a:t>
            </a:r>
            <a:r>
              <a:rPr lang="en-GB" dirty="0"/>
              <a:t> 186*95= 17670 kg. </a:t>
            </a:r>
            <a:r>
              <a:rPr lang="en-GB" dirty="0" err="1"/>
              <a:t>efter</a:t>
            </a:r>
            <a:r>
              <a:rPr lang="en-GB" dirty="0"/>
              <a:t> 75 </a:t>
            </a:r>
            <a:r>
              <a:rPr lang="en-GB" dirty="0" err="1"/>
              <a:t>år</a:t>
            </a:r>
            <a:r>
              <a:rPr lang="en-GB" dirty="0"/>
              <a:t> 13950 kg C</a:t>
            </a:r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/>
              <a:t>T26 </a:t>
            </a:r>
            <a:r>
              <a:rPr lang="en-GB" dirty="0" err="1"/>
              <a:t>i</a:t>
            </a:r>
            <a:r>
              <a:rPr lang="en-GB" dirty="0"/>
              <a:t> marken290*75=21750 kg C </a:t>
            </a:r>
            <a:r>
              <a:rPr lang="en-GB" dirty="0" err="1"/>
              <a:t>efter</a:t>
            </a:r>
            <a:r>
              <a:rPr lang="en-GB" dirty="0"/>
              <a:t> 75 </a:t>
            </a:r>
            <a:r>
              <a:rPr lang="en-GB" dirty="0" err="1"/>
              <a:t>år</a:t>
            </a:r>
            <a:endParaRPr lang="en-GB" dirty="0"/>
          </a:p>
          <a:p>
            <a:pPr eaLnBrk="1" hangingPunct="1"/>
            <a:endParaRPr lang="en-GB" dirty="0"/>
          </a:p>
          <a:p>
            <a:pPr eaLnBrk="1" hangingPunct="1"/>
            <a:r>
              <a:rPr lang="en-GB" dirty="0" err="1"/>
              <a:t>Dividerat</a:t>
            </a:r>
            <a:r>
              <a:rPr lang="en-GB" dirty="0"/>
              <a:t> med 0.27 </a:t>
            </a:r>
            <a:r>
              <a:rPr lang="en-GB" dirty="0" err="1"/>
              <a:t>blir</a:t>
            </a:r>
            <a:r>
              <a:rPr lang="en-GB" dirty="0"/>
              <a:t> </a:t>
            </a:r>
            <a:r>
              <a:rPr lang="en-GB" dirty="0" err="1"/>
              <a:t>det</a:t>
            </a:r>
            <a:r>
              <a:rPr lang="en-GB" dirty="0"/>
              <a:t> CO2 = 51,7 ton CO2 </a:t>
            </a:r>
            <a:r>
              <a:rPr lang="en-GB" dirty="0" err="1"/>
              <a:t>för</a:t>
            </a:r>
            <a:r>
              <a:rPr lang="en-GB" dirty="0"/>
              <a:t> T22 </a:t>
            </a:r>
            <a:r>
              <a:rPr lang="en-GB" dirty="0" err="1"/>
              <a:t>och</a:t>
            </a:r>
            <a:r>
              <a:rPr lang="en-GB" dirty="0"/>
              <a:t> 81 ton </a:t>
            </a:r>
            <a:r>
              <a:rPr lang="en-GB" dirty="0" err="1"/>
              <a:t>för</a:t>
            </a:r>
            <a:r>
              <a:rPr lang="en-GB" dirty="0"/>
              <a:t> T26</a:t>
            </a:r>
          </a:p>
        </p:txBody>
      </p:sp>
    </p:spTree>
    <p:extLst>
      <p:ext uri="{BB962C8B-B14F-4D97-AF65-F5344CB8AC3E}">
        <p14:creationId xmlns:p14="http://schemas.microsoft.com/office/powerpoint/2010/main" val="2162177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sv-SE" sz="1200">
              <a:latin typeface="Arial" panose="020B0604020202020204" pitchFamily="34" charset="0"/>
            </a:endParaRP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85095017-1193-4020-AAC3-0BCB70B769D9}" type="slidenum">
              <a:rPr lang="en-GB" altLang="sv-SE" sz="1200">
                <a:latin typeface="Arial" panose="020B0604020202020204" pitchFamily="34" charset="0"/>
              </a:rPr>
              <a:pPr/>
              <a:t>19</a:t>
            </a:fld>
            <a:endParaRPr lang="en-GB" altLang="sv-SE" sz="1200">
              <a:latin typeface="Arial" panose="020B0604020202020204" pitchFamily="34" charset="0"/>
            </a:endParaRPr>
          </a:p>
        </p:txBody>
      </p:sp>
      <p:sp>
        <p:nvSpPr>
          <p:cNvPr id="286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2768603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454224" y="4531272"/>
            <a:ext cx="5832648" cy="4824536"/>
          </a:xfrm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sv-SE" sz="1400" b="1" baseline="0" dirty="0" err="1"/>
              <a:t>What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be the CO2 </a:t>
            </a:r>
            <a:r>
              <a:rPr lang="sv-SE" sz="1400" b="1" baseline="0" dirty="0" err="1"/>
              <a:t>effect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the </a:t>
            </a:r>
            <a:r>
              <a:rPr lang="sv-SE" sz="1400" b="1" baseline="0" dirty="0" err="1"/>
              <a:t>tree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biomass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use</a:t>
            </a:r>
            <a:r>
              <a:rPr lang="sv-SE" sz="1400" b="1" baseline="0" dirty="0"/>
              <a:t> ?</a:t>
            </a:r>
          </a:p>
          <a:p>
            <a:pPr marL="171450" indent="-171450">
              <a:buFontTx/>
              <a:buChar char="-"/>
            </a:pPr>
            <a:r>
              <a:rPr lang="sv-SE" sz="1400" b="1" baseline="0" dirty="0"/>
              <a:t>Substitution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1 kg C in </a:t>
            </a:r>
            <a:r>
              <a:rPr lang="sv-SE" sz="1400" b="1" baseline="0" dirty="0" err="1"/>
              <a:t>fossile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based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raw</a:t>
            </a:r>
            <a:r>
              <a:rPr lang="sv-SE" sz="1400" b="1" baseline="0" dirty="0"/>
              <a:t> material for </a:t>
            </a:r>
            <a:r>
              <a:rPr lang="sv-SE" sz="1400" b="1" baseline="0" dirty="0" err="1"/>
              <a:t>production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energy</a:t>
            </a:r>
            <a:r>
              <a:rPr lang="sv-SE" sz="1400" b="1" baseline="0" dirty="0"/>
              <a:t> or </a:t>
            </a:r>
            <a:r>
              <a:rPr lang="sv-SE" sz="1400" b="1" baseline="0" dirty="0" err="1"/>
              <a:t>products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to</a:t>
            </a:r>
            <a:r>
              <a:rPr lang="sv-SE" sz="1400" b="1" baseline="0" dirty="0"/>
              <a:t> 1 kg C from </a:t>
            </a:r>
            <a:r>
              <a:rPr lang="sv-SE" sz="1400" b="1" baseline="0" dirty="0" err="1"/>
              <a:t>tree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biomass</a:t>
            </a:r>
            <a:r>
              <a:rPr lang="sv-SE" sz="1400" b="1" baseline="0" dirty="0"/>
              <a:t>,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reduce</a:t>
            </a:r>
            <a:r>
              <a:rPr lang="sv-SE" sz="1400" b="1" baseline="0" dirty="0"/>
              <a:t> CO2 emissions </a:t>
            </a:r>
            <a:r>
              <a:rPr lang="sv-SE" sz="1400" b="1" baseline="0" dirty="0" err="1"/>
              <a:t>with</a:t>
            </a:r>
            <a:r>
              <a:rPr lang="sv-SE" sz="1400" b="1" baseline="0" dirty="0"/>
              <a:t> 0,75 and 2 kg C. </a:t>
            </a:r>
          </a:p>
          <a:p>
            <a:pPr marL="171450" indent="-171450">
              <a:buFontTx/>
              <a:buChar char="-"/>
            </a:pPr>
            <a:endParaRPr lang="sv-SE" sz="500" b="1" baseline="0" dirty="0"/>
          </a:p>
          <a:p>
            <a:pPr marL="171450" indent="-171450">
              <a:buFontTx/>
              <a:buChar char="-"/>
            </a:pPr>
            <a:r>
              <a:rPr lang="sv-SE" sz="1400" b="1" baseline="0" dirty="0" err="1"/>
              <a:t>Of</a:t>
            </a:r>
            <a:r>
              <a:rPr lang="sv-SE" sz="1400" b="1" baseline="0" dirty="0"/>
              <a:t> the </a:t>
            </a:r>
            <a:r>
              <a:rPr lang="sv-SE" sz="1400" b="1" baseline="0" dirty="0" err="1"/>
              <a:t>tree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biomass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harvested</a:t>
            </a:r>
            <a:r>
              <a:rPr lang="sv-SE" sz="1400" b="1" baseline="0" dirty="0"/>
              <a:t>, </a:t>
            </a:r>
            <a:r>
              <a:rPr lang="sv-SE" sz="1400" b="1" dirty="0"/>
              <a:t>50% </a:t>
            </a:r>
            <a:r>
              <a:rPr lang="sv-SE" sz="1400" b="1" dirty="0" err="1"/>
              <a:t>will</a:t>
            </a:r>
            <a:r>
              <a:rPr lang="sv-SE" sz="1400" b="1" dirty="0"/>
              <a:t> </a:t>
            </a:r>
            <a:r>
              <a:rPr lang="sv-SE" sz="1400" b="1" baseline="0" dirty="0" err="1"/>
              <a:t>remain</a:t>
            </a:r>
            <a:r>
              <a:rPr lang="sv-SE" sz="1400" b="1" baseline="0" dirty="0"/>
              <a:t> in the </a:t>
            </a:r>
            <a:r>
              <a:rPr lang="sv-SE" sz="1400" b="1" baseline="0" dirty="0" err="1"/>
              <a:t>produced</a:t>
            </a:r>
            <a:r>
              <a:rPr lang="sv-SE" sz="1400" b="1" baseline="0" dirty="0"/>
              <a:t> paper and in the </a:t>
            </a:r>
            <a:r>
              <a:rPr lang="sv-SE" sz="1400" b="1" baseline="0" dirty="0" err="1"/>
              <a:t>produced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sawn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goods</a:t>
            </a:r>
            <a:r>
              <a:rPr lang="sv-SE" sz="1400" b="1" baseline="0" dirty="0"/>
              <a:t>. The rest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be </a:t>
            </a:r>
            <a:r>
              <a:rPr lang="sv-SE" sz="1400" b="1" baseline="0" dirty="0" err="1"/>
              <a:t>used</a:t>
            </a:r>
            <a:r>
              <a:rPr lang="sv-SE" sz="1400" b="1" baseline="0" dirty="0"/>
              <a:t> as </a:t>
            </a:r>
            <a:r>
              <a:rPr lang="sv-SE" sz="1400" b="1" baseline="0" dirty="0" err="1"/>
              <a:t>fuel</a:t>
            </a:r>
            <a:r>
              <a:rPr lang="sv-SE" sz="1400" b="1" baseline="0" dirty="0"/>
              <a:t>.  For </a:t>
            </a:r>
            <a:r>
              <a:rPr lang="sv-SE" sz="1400" b="1" baseline="0" dirty="0" err="1"/>
              <a:t>pulp</a:t>
            </a:r>
            <a:r>
              <a:rPr lang="sv-SE" sz="1400" b="1" baseline="0" dirty="0"/>
              <a:t> and paper the rest in form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lignin, </a:t>
            </a:r>
            <a:r>
              <a:rPr lang="en-GB" sz="1400" b="1" kern="1200" dirty="0">
                <a:solidFill>
                  <a:schemeClr val="tx1"/>
                </a:solidFill>
                <a:effectLst/>
              </a:rPr>
              <a:t>black liquor and waste fibre is used entirely within the production process. </a:t>
            </a:r>
            <a:endParaRPr lang="sv-SE" sz="1400" b="1" baseline="0" dirty="0"/>
          </a:p>
          <a:p>
            <a:pPr marL="171450" indent="-171450">
              <a:buFontTx/>
              <a:buChar char="-"/>
            </a:pPr>
            <a:endParaRPr lang="sv-SE" sz="500" b="1" baseline="0" dirty="0"/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sv-SE" sz="1400" b="1" baseline="0" dirty="0"/>
              <a:t>80%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produced</a:t>
            </a:r>
            <a:r>
              <a:rPr lang="sv-SE" sz="1400" b="1" baseline="0" dirty="0"/>
              <a:t> paper and </a:t>
            </a:r>
            <a:r>
              <a:rPr lang="sv-SE" sz="1400" b="1" baseline="0" dirty="0" err="1"/>
              <a:t>sawn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goods</a:t>
            </a:r>
            <a:r>
              <a:rPr lang="sv-SE" sz="1400" b="1" baseline="0" dirty="0"/>
              <a:t> is estimated </a:t>
            </a:r>
            <a:r>
              <a:rPr lang="sv-SE" sz="1400" b="1" baseline="0" dirty="0" err="1"/>
              <a:t>to</a:t>
            </a:r>
            <a:r>
              <a:rPr lang="sv-SE" sz="1400" b="1" baseline="0" dirty="0"/>
              <a:t> end </a:t>
            </a:r>
            <a:r>
              <a:rPr lang="sv-SE" sz="1400" b="1" baseline="0" dirty="0" err="1"/>
              <a:t>up</a:t>
            </a:r>
            <a:r>
              <a:rPr lang="sv-SE" sz="1400" b="1" baseline="0" dirty="0"/>
              <a:t> as </a:t>
            </a:r>
            <a:r>
              <a:rPr lang="sv-SE" sz="1400" b="1" baseline="0" dirty="0" err="1"/>
              <a:t>fuel</a:t>
            </a:r>
            <a:r>
              <a:rPr lang="sv-SE" sz="1400" b="1" baseline="0" dirty="0"/>
              <a:t> and </a:t>
            </a:r>
            <a:r>
              <a:rPr lang="sv-SE" sz="1400" b="1" baseline="0" dirty="0" err="1"/>
              <a:t>substitute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fossile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fuels</a:t>
            </a:r>
            <a:r>
              <a:rPr lang="sv-SE" sz="1400" b="1" baseline="0" dirty="0"/>
              <a:t>. 80%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sawn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goods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substitute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other</a:t>
            </a:r>
            <a:r>
              <a:rPr lang="sv-SE" sz="1400" b="1" baseline="0" dirty="0"/>
              <a:t> material as </a:t>
            </a:r>
            <a:r>
              <a:rPr lang="sv-SE" sz="1400" b="1" baseline="0" dirty="0" err="1"/>
              <a:t>steel</a:t>
            </a:r>
            <a:r>
              <a:rPr lang="sv-SE" sz="1400" b="1" baseline="0" dirty="0"/>
              <a:t> and </a:t>
            </a:r>
            <a:r>
              <a:rPr lang="sv-SE" sz="1400" b="1" baseline="0" dirty="0" err="1"/>
              <a:t>concrete</a:t>
            </a:r>
            <a:r>
              <a:rPr lang="sv-SE" sz="1400" b="1" baseline="0" dirty="0"/>
              <a:t>, </a:t>
            </a:r>
            <a:r>
              <a:rPr lang="sv-SE" sz="1400" b="1" baseline="0" dirty="0" err="1"/>
              <a:t>reducing</a:t>
            </a:r>
            <a:r>
              <a:rPr lang="sv-SE" sz="1400" b="1" baseline="0" dirty="0"/>
              <a:t> CO2 emissions by 28 </a:t>
            </a:r>
            <a:r>
              <a:rPr lang="sv-SE" sz="1400" b="1" baseline="0" dirty="0" err="1"/>
              <a:t>tonnes</a:t>
            </a:r>
            <a:r>
              <a:rPr lang="sv-SE" sz="1400" b="1" baseline="0" dirty="0"/>
              <a:t>. </a:t>
            </a:r>
            <a:r>
              <a:rPr lang="sv-SE" sz="1400" b="1" baseline="0" dirty="0" err="1"/>
              <a:t>Totally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reduced</a:t>
            </a:r>
            <a:r>
              <a:rPr lang="sv-SE" sz="1400" b="1" baseline="0" dirty="0"/>
              <a:t> emissions </a:t>
            </a:r>
            <a:r>
              <a:rPr lang="sv-SE" sz="1400" b="1" baseline="0" dirty="0" err="1"/>
              <a:t>are</a:t>
            </a:r>
            <a:r>
              <a:rPr lang="sv-SE" sz="1400" b="1" baseline="0" dirty="0"/>
              <a:t> 70 t C or 260 t CO2/ha or 575 kg/m3 </a:t>
            </a:r>
            <a:r>
              <a:rPr lang="sv-SE" sz="1400" b="1" baseline="0" dirty="0" err="1"/>
              <a:t>stem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wood</a:t>
            </a:r>
            <a:r>
              <a:rPr lang="sv-SE" sz="1400" b="1" baseline="0" dirty="0"/>
              <a:t>. </a:t>
            </a:r>
          </a:p>
          <a:p>
            <a:pPr marL="171450" indent="-171450">
              <a:spcBef>
                <a:spcPts val="0"/>
              </a:spcBef>
              <a:buFontTx/>
              <a:buChar char="-"/>
            </a:pPr>
            <a:r>
              <a:rPr lang="sv-SE" sz="1400" b="1" baseline="0" dirty="0"/>
              <a:t>in addition, the </a:t>
            </a:r>
            <a:r>
              <a:rPr lang="sv-SE" sz="1400" b="1" baseline="0" dirty="0" err="1"/>
              <a:t>produced</a:t>
            </a:r>
            <a:r>
              <a:rPr lang="sv-SE" sz="1400" b="1" baseline="0" dirty="0"/>
              <a:t> paper and </a:t>
            </a:r>
            <a:r>
              <a:rPr lang="sv-SE" sz="1400" b="1" baseline="0" dirty="0" err="1"/>
              <a:t>tree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products</a:t>
            </a:r>
            <a:r>
              <a:rPr lang="sv-SE" sz="1400" b="1" baseline="0" dirty="0"/>
              <a:t>,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be part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the </a:t>
            </a:r>
            <a:r>
              <a:rPr lang="sv-SE" sz="1400" b="1" baseline="0" dirty="0" err="1"/>
              <a:t>society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carbon</a:t>
            </a:r>
            <a:r>
              <a:rPr lang="sv-SE" sz="1400" b="1" baseline="0" dirty="0"/>
              <a:t> pool for a </a:t>
            </a:r>
            <a:r>
              <a:rPr lang="sv-SE" sz="1400" b="1" baseline="0" dirty="0" err="1"/>
              <a:t>certain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time</a:t>
            </a:r>
            <a:r>
              <a:rPr lang="sv-SE" sz="1400" b="1" baseline="0" dirty="0"/>
              <a:t>, befor </a:t>
            </a:r>
            <a:r>
              <a:rPr lang="sv-SE" sz="1400" b="1" baseline="0" dirty="0" err="1"/>
              <a:t>ending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up</a:t>
            </a:r>
            <a:r>
              <a:rPr lang="sv-SE" sz="1400" b="1" baseline="0" dirty="0"/>
              <a:t> as </a:t>
            </a:r>
            <a:r>
              <a:rPr lang="sv-SE" sz="1400" b="1" baseline="0" dirty="0" err="1"/>
              <a:t>fuel</a:t>
            </a:r>
            <a:r>
              <a:rPr lang="sv-SE" sz="1400" b="1" baseline="0" dirty="0"/>
              <a:t> or </a:t>
            </a:r>
            <a:r>
              <a:rPr lang="sv-SE" sz="1400" b="1" baseline="0" dirty="0" err="1"/>
              <a:t>landfill</a:t>
            </a:r>
            <a:r>
              <a:rPr lang="sv-SE" sz="1400" b="1" baseline="0" dirty="0"/>
              <a:t>. </a:t>
            </a:r>
          </a:p>
          <a:p>
            <a:pPr marL="171450" indent="-171450">
              <a:buFontTx/>
              <a:buChar char="-"/>
            </a:pPr>
            <a:r>
              <a:rPr lang="sv-SE" sz="1400" b="1" baseline="0" dirty="0"/>
              <a:t> in </a:t>
            </a:r>
            <a:r>
              <a:rPr lang="sv-SE" sz="1400" b="1" baseline="0" dirty="0" err="1"/>
              <a:t>this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case</a:t>
            </a:r>
            <a:r>
              <a:rPr lang="sv-SE" sz="1400" b="1" baseline="0" dirty="0"/>
              <a:t>, 36 t C/ha is </a:t>
            </a:r>
            <a:r>
              <a:rPr lang="sv-SE" sz="1400" b="1" baseline="0" dirty="0" err="1"/>
              <a:t>added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to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this</a:t>
            </a:r>
            <a:r>
              <a:rPr lang="sv-SE" sz="1400" b="1" baseline="0" dirty="0"/>
              <a:t> pool. </a:t>
            </a:r>
          </a:p>
          <a:p>
            <a:pPr marL="171450" indent="-171450">
              <a:buFontTx/>
              <a:buChar char="-"/>
            </a:pPr>
            <a:r>
              <a:rPr lang="sv-SE" sz="1400" b="1" dirty="0"/>
              <a:t> So, for </a:t>
            </a:r>
            <a:r>
              <a:rPr lang="sv-SE" sz="1400" b="1" dirty="0" err="1"/>
              <a:t>each</a:t>
            </a:r>
            <a:r>
              <a:rPr lang="sv-SE" sz="1400" b="1" dirty="0"/>
              <a:t> </a:t>
            </a:r>
            <a:r>
              <a:rPr lang="sv-SE" sz="1400" b="1" dirty="0" err="1"/>
              <a:t>inceased</a:t>
            </a:r>
            <a:r>
              <a:rPr lang="sv-SE" sz="1400" b="1" dirty="0"/>
              <a:t> m3 in </a:t>
            </a:r>
            <a:r>
              <a:rPr lang="sv-SE" sz="1400" b="1" dirty="0" err="1"/>
              <a:t>growth</a:t>
            </a:r>
            <a:r>
              <a:rPr lang="sv-SE" sz="1400" b="1" dirty="0"/>
              <a:t>, </a:t>
            </a:r>
            <a:r>
              <a:rPr lang="sv-SE" sz="1400" b="1" dirty="0" err="1"/>
              <a:t>harvest</a:t>
            </a:r>
            <a:r>
              <a:rPr lang="sv-SE" sz="1400" b="1" dirty="0"/>
              <a:t> and </a:t>
            </a:r>
            <a:r>
              <a:rPr lang="sv-SE" sz="1400" b="1" dirty="0" err="1"/>
              <a:t>use</a:t>
            </a:r>
            <a:r>
              <a:rPr lang="sv-SE" sz="1400" b="1" dirty="0"/>
              <a:t>, CO2 emissions </a:t>
            </a:r>
            <a:r>
              <a:rPr lang="sv-SE" sz="1400" b="1" dirty="0" err="1"/>
              <a:t>will</a:t>
            </a:r>
            <a:r>
              <a:rPr lang="sv-SE" sz="1400" b="1" dirty="0"/>
              <a:t> be </a:t>
            </a:r>
            <a:r>
              <a:rPr lang="sv-SE" sz="1400" b="1" dirty="0" err="1"/>
              <a:t>reduced</a:t>
            </a:r>
            <a:r>
              <a:rPr lang="sv-SE" sz="1400" b="1" dirty="0"/>
              <a:t> by 575 kg, and 300 kg </a:t>
            </a:r>
            <a:r>
              <a:rPr lang="sv-SE" sz="1400" b="1" dirty="0" err="1"/>
              <a:t>captured</a:t>
            </a:r>
            <a:r>
              <a:rPr lang="sv-SE" sz="1400" b="1" dirty="0"/>
              <a:t> CO2 </a:t>
            </a:r>
            <a:r>
              <a:rPr lang="sv-SE" sz="1400" b="1" dirty="0" err="1"/>
              <a:t>will</a:t>
            </a:r>
            <a:r>
              <a:rPr lang="sv-SE" sz="1400" b="1" dirty="0"/>
              <a:t> be </a:t>
            </a:r>
            <a:r>
              <a:rPr lang="sv-SE" sz="1400" b="1" dirty="0" err="1"/>
              <a:t>added</a:t>
            </a:r>
            <a:r>
              <a:rPr lang="sv-SE" sz="1400" b="1" dirty="0"/>
              <a:t> </a:t>
            </a:r>
            <a:r>
              <a:rPr lang="sv-SE" sz="1400" b="1" dirty="0" err="1"/>
              <a:t>to</a:t>
            </a:r>
            <a:r>
              <a:rPr lang="sv-SE" sz="1400" b="1" dirty="0"/>
              <a:t> the </a:t>
            </a:r>
            <a:r>
              <a:rPr lang="sv-SE" sz="1400" b="1" dirty="0" err="1"/>
              <a:t>society</a:t>
            </a:r>
            <a:r>
              <a:rPr lang="sv-SE" sz="1400" b="1" dirty="0"/>
              <a:t> </a:t>
            </a:r>
            <a:r>
              <a:rPr lang="sv-SE" sz="1400" b="1" dirty="0" err="1"/>
              <a:t>carbon</a:t>
            </a:r>
            <a:r>
              <a:rPr lang="sv-SE" sz="1400" b="1" dirty="0"/>
              <a:t> pool.  </a:t>
            </a:r>
          </a:p>
          <a:p>
            <a:pPr marL="171450" indent="-171450">
              <a:buFontTx/>
              <a:buChar char="-"/>
            </a:pPr>
            <a:endParaRPr lang="en-US" sz="1400" b="1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1CE26-7D8A-42EE-AABB-8C7DCE604DB3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411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DF1CE26-7D8A-42EE-AABB-8C7DCE604DB3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41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200">
              <a:latin typeface="Arial" charset="0"/>
            </a:endParaRP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05F0CE86-208C-49B4-A7A8-9B0E2D61EE52}" type="slidenum">
              <a:rPr lang="en-GB" sz="1200" smtClean="0">
                <a:latin typeface="Arial" charset="0"/>
              </a:rPr>
              <a:pPr eaLnBrk="1" hangingPunct="1"/>
              <a:t>3</a:t>
            </a:fld>
            <a:endParaRPr lang="en-GB" sz="1200">
              <a:latin typeface="Arial" charset="0"/>
            </a:endParaRP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909" y="4715153"/>
            <a:ext cx="5335270" cy="2359300"/>
          </a:xfrm>
          <a:noFill/>
        </p:spPr>
        <p:txBody>
          <a:bodyPr/>
          <a:lstStyle/>
          <a:p>
            <a:pPr eaLnBrk="1" hangingPunct="1"/>
            <a:r>
              <a:rPr lang="en-GB" dirty="0" err="1"/>
              <a:t>Statistik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1916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endParaRPr lang="en-US" sz="1200" dirty="0">
              <a:latin typeface="Arial" pitchFamily="34" charset="0"/>
            </a:endParaRP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fld id="{6519FE3F-409D-4536-A150-A0094C5C3E5D}" type="slidenum">
              <a:rPr lang="en-GB" sz="1200" smtClean="0">
                <a:latin typeface="Arial" pitchFamily="34" charset="0"/>
              </a:rPr>
              <a:pPr eaLnBrk="1" hangingPunct="1"/>
              <a:t>4</a:t>
            </a:fld>
            <a:endParaRPr lang="en-GB" sz="1200"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0248" y="4315248"/>
            <a:ext cx="5335270" cy="4466987"/>
          </a:xfrm>
          <a:noFill/>
        </p:spPr>
        <p:txBody>
          <a:bodyPr/>
          <a:lstStyle/>
          <a:p>
            <a:pPr eaLnBrk="1" hangingPunct="1"/>
            <a:endParaRPr lang="en-GB" dirty="0">
              <a:latin typeface="Arial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b="1" dirty="0">
                <a:latin typeface="Arial" pitchFamily="34" charset="0"/>
              </a:rPr>
              <a:t>1926 the amount of carbon</a:t>
            </a:r>
            <a:r>
              <a:rPr lang="en-GB" sz="1400" b="1" baseline="0" dirty="0">
                <a:latin typeface="Arial" pitchFamily="34" charset="0"/>
              </a:rPr>
              <a:t> in soil and trees </a:t>
            </a:r>
            <a:r>
              <a:rPr lang="en-GB" sz="1400" b="1" dirty="0">
                <a:latin typeface="Arial" pitchFamily="34" charset="0"/>
              </a:rPr>
              <a:t>was </a:t>
            </a:r>
            <a:r>
              <a:rPr lang="en-GB" sz="1400" b="1" baseline="0" dirty="0">
                <a:latin typeface="Arial" pitchFamily="34" charset="0"/>
              </a:rPr>
              <a:t>3,4 and 2,2 billion tonnes CO2, respectively, together 5,6</a:t>
            </a:r>
            <a:r>
              <a:rPr lang="en-GB" sz="1400" b="1" dirty="0">
                <a:latin typeface="Arial" pitchFamily="34" charset="0"/>
              </a:rPr>
              <a:t>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b="1" dirty="0">
                <a:latin typeface="Arial" pitchFamily="34" charset="0"/>
              </a:rPr>
              <a:t>75 years later</a:t>
            </a:r>
            <a:r>
              <a:rPr lang="en-GB" sz="1400" b="1" baseline="0" dirty="0">
                <a:latin typeface="Arial" pitchFamily="34" charset="0"/>
              </a:rPr>
              <a:t>,  these amounts had increased by 0,5 to 3,9 and by 1,5 to 3,7 billion tonnes = 7,6 billion tonnes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500" b="1" baseline="0" dirty="0">
              <a:latin typeface="Arial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b="1" baseline="0" dirty="0">
                <a:latin typeface="Arial" pitchFamily="34" charset="0"/>
              </a:rPr>
              <a:t>During the same period, 4,3 billion m3 stem wood were harvested, corresponding to 3,3 billion tonnes of captured CO2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500" b="1" baseline="0" dirty="0">
              <a:latin typeface="Arial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b="1" baseline="0" dirty="0">
                <a:latin typeface="Arial" pitchFamily="34" charset="0"/>
              </a:rPr>
              <a:t>Total CO2 capture was 5,3 billion tonnes CO2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GB" sz="500" b="1" baseline="0" dirty="0">
              <a:latin typeface="Arial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b="1" baseline="0" dirty="0">
                <a:latin typeface="Arial" pitchFamily="34" charset="0"/>
              </a:rPr>
              <a:t>The annual CO2 capture was 70 million tonnes, more than all greenhouse gas emissions 2005.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b="1" baseline="0" dirty="0">
                <a:latin typeface="Arial" pitchFamily="34" charset="0"/>
              </a:rPr>
              <a:t>Thus, the Swedish forests and forest management has already played an important role in reducing CO2 in the atmosphere, in comparison</a:t>
            </a:r>
            <a:r>
              <a:rPr lang="en-GB" sz="1400" b="1" dirty="0">
                <a:latin typeface="Arial" pitchFamily="34" charset="0"/>
              </a:rPr>
              <a:t> with the national emissions</a:t>
            </a:r>
            <a:r>
              <a:rPr lang="en-GB" sz="1400" b="1" baseline="0" dirty="0">
                <a:latin typeface="Arial" pitchFamily="34" charset="0"/>
              </a:rPr>
              <a:t>. </a:t>
            </a: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sz="1400" b="1" baseline="0" dirty="0">
                <a:latin typeface="Arial" pitchFamily="34" charset="0"/>
              </a:rPr>
              <a:t> However, the forest potential for mitigating the climate</a:t>
            </a:r>
            <a:r>
              <a:rPr lang="en-GB" sz="1400" b="1" dirty="0">
                <a:latin typeface="Arial" pitchFamily="34" charset="0"/>
              </a:rPr>
              <a:t>  change</a:t>
            </a:r>
            <a:r>
              <a:rPr lang="en-GB" sz="1400" b="1" baseline="0" dirty="0">
                <a:latin typeface="Arial" pitchFamily="34" charset="0"/>
              </a:rPr>
              <a:t> may</a:t>
            </a:r>
            <a:r>
              <a:rPr lang="en-GB" sz="1400" b="1" dirty="0">
                <a:latin typeface="Arial" pitchFamily="34" charset="0"/>
              </a:rPr>
              <a:t> be</a:t>
            </a:r>
            <a:r>
              <a:rPr lang="en-GB" sz="1400" b="1" baseline="0" dirty="0">
                <a:latin typeface="Arial" pitchFamily="34" charset="0"/>
              </a:rPr>
              <a:t> even higher. </a:t>
            </a:r>
            <a:endParaRPr lang="en-GB" baseline="0" dirty="0">
              <a:latin typeface="Arial" pitchFamily="34" charset="0"/>
            </a:endParaRPr>
          </a:p>
          <a:p>
            <a:pPr marL="171450" marR="0" indent="-17145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 err="1">
                <a:latin typeface="Arial" pitchFamily="34" charset="0"/>
              </a:rPr>
              <a:t>Diag</a:t>
            </a:r>
            <a:r>
              <a:rPr lang="en-GB" dirty="0">
                <a:latin typeface="Arial" pitchFamily="34" charset="0"/>
              </a:rPr>
              <a:t> 1 </a:t>
            </a:r>
            <a:r>
              <a:rPr lang="en-GB" dirty="0" err="1">
                <a:latin typeface="Arial" pitchFamily="34" charset="0"/>
              </a:rPr>
              <a:t>Markkol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är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allt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kol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oberoende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av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djup</a:t>
            </a:r>
            <a:r>
              <a:rPr lang="en-GB" dirty="0">
                <a:latin typeface="Arial" pitchFamily="34" charset="0"/>
              </a:rPr>
              <a:t>. 50% </a:t>
            </a:r>
            <a:r>
              <a:rPr lang="en-GB" dirty="0" err="1">
                <a:latin typeface="Arial" pitchFamily="34" charset="0"/>
              </a:rPr>
              <a:t>av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kolet</a:t>
            </a:r>
            <a:r>
              <a:rPr lang="en-GB" dirty="0">
                <a:latin typeface="Arial" pitchFamily="34" charset="0"/>
              </a:rPr>
              <a:t> I org </a:t>
            </a:r>
            <a:r>
              <a:rPr lang="en-GB" dirty="0" err="1">
                <a:latin typeface="Arial" pitchFamily="34" charset="0"/>
              </a:rPr>
              <a:t>mtrl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bryts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ner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på</a:t>
            </a:r>
            <a:r>
              <a:rPr lang="en-GB" dirty="0">
                <a:latin typeface="Arial" pitchFamily="34" charset="0"/>
              </a:rPr>
              <a:t> 250 </a:t>
            </a:r>
            <a:r>
              <a:rPr lang="en-GB" dirty="0" err="1">
                <a:latin typeface="Arial" pitchFamily="34" charset="0"/>
              </a:rPr>
              <a:t>år</a:t>
            </a:r>
            <a:r>
              <a:rPr lang="en-GB" dirty="0">
                <a:latin typeface="Arial" pitchFamily="34" charset="0"/>
              </a:rPr>
              <a:t>. </a:t>
            </a:r>
            <a:r>
              <a:rPr lang="en-GB" dirty="0" err="1">
                <a:latin typeface="Arial" pitchFamily="34" charset="0"/>
              </a:rPr>
              <a:t>Modellering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av</a:t>
            </a:r>
            <a:r>
              <a:rPr lang="en-GB" dirty="0">
                <a:latin typeface="Arial" pitchFamily="34" charset="0"/>
              </a:rPr>
              <a:t> </a:t>
            </a:r>
            <a:r>
              <a:rPr lang="en-GB" dirty="0" err="1">
                <a:latin typeface="Arial" pitchFamily="34" charset="0"/>
              </a:rPr>
              <a:t>kolet</a:t>
            </a:r>
            <a:r>
              <a:rPr lang="en-GB" dirty="0">
                <a:latin typeface="Arial" pitchFamily="34" charset="0"/>
              </a:rPr>
              <a:t>. </a:t>
            </a:r>
          </a:p>
          <a:p>
            <a:pPr eaLnBrk="1" hangingPunct="1"/>
            <a:r>
              <a:rPr lang="en-GB" dirty="0">
                <a:latin typeface="Arial" pitchFamily="34" charset="0"/>
              </a:rPr>
              <a:t>4300 </a:t>
            </a:r>
            <a:r>
              <a:rPr lang="en-GB" dirty="0" err="1">
                <a:latin typeface="Arial" pitchFamily="34" charset="0"/>
              </a:rPr>
              <a:t>milj</a:t>
            </a:r>
            <a:r>
              <a:rPr lang="en-GB" dirty="0">
                <a:latin typeface="Arial" pitchFamily="34" charset="0"/>
              </a:rPr>
              <a:t> m3=0.42*4300=1806 ton=1806*0.49=885 ton C=885/0.27=3278 </a:t>
            </a:r>
            <a:r>
              <a:rPr lang="en-GB" dirty="0" err="1">
                <a:latin typeface="Arial" pitchFamily="34" charset="0"/>
              </a:rPr>
              <a:t>milj</a:t>
            </a:r>
            <a:r>
              <a:rPr lang="en-GB" dirty="0">
                <a:latin typeface="Arial" pitchFamily="34" charset="0"/>
              </a:rPr>
              <a:t> ton CO2</a:t>
            </a:r>
          </a:p>
        </p:txBody>
      </p:sp>
    </p:spTree>
    <p:extLst>
      <p:ext uri="{BB962C8B-B14F-4D97-AF65-F5344CB8AC3E}">
        <p14:creationId xmlns:p14="http://schemas.microsoft.com/office/powerpoint/2010/main" val="11852401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sv-SE" altLang="en-US"/>
          </a:p>
        </p:txBody>
      </p:sp>
      <p:sp>
        <p:nvSpPr>
          <p:cNvPr id="409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E360219-C1B7-460F-A7DB-36F74525B7D5}" type="slidenum">
              <a:rPr lang="en-GB" altLang="en-US"/>
              <a:pPr>
                <a:spcBef>
                  <a:spcPct val="0"/>
                </a:spcBef>
              </a:pPr>
              <a:t>5</a:t>
            </a:fld>
            <a:endParaRPr lang="en-GB" altLang="en-US"/>
          </a:p>
        </p:txBody>
      </p:sp>
      <p:sp>
        <p:nvSpPr>
          <p:cNvPr id="41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439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>
          <a:xfrm>
            <a:off x="666909" y="4715154"/>
            <a:ext cx="5335270" cy="4640654"/>
          </a:xfrm>
        </p:spPr>
        <p:txBody>
          <a:bodyPr>
            <a:normAutofit fontScale="250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sv-SE" sz="5600" b="1" dirty="0"/>
              <a:t> </a:t>
            </a:r>
            <a:r>
              <a:rPr lang="sv-SE" sz="5600" b="1" dirty="0" err="1"/>
              <a:t>Growth</a:t>
            </a:r>
            <a:r>
              <a:rPr lang="sv-SE" sz="5600" b="1" dirty="0"/>
              <a:t> </a:t>
            </a:r>
            <a:r>
              <a:rPr lang="sv-SE" sz="5600" b="1" dirty="0" err="1"/>
              <a:t>inreasing</a:t>
            </a:r>
            <a:r>
              <a:rPr lang="sv-SE" sz="5600" b="1" dirty="0"/>
              <a:t> </a:t>
            </a:r>
            <a:r>
              <a:rPr lang="sv-SE" sz="5600" b="1" dirty="0" err="1"/>
              <a:t>forest</a:t>
            </a:r>
            <a:r>
              <a:rPr lang="sv-SE" sz="5600" b="1" dirty="0"/>
              <a:t> management is a </a:t>
            </a:r>
            <a:r>
              <a:rPr lang="sv-SE" sz="5600" b="1" dirty="0" err="1"/>
              <a:t>question</a:t>
            </a:r>
            <a:r>
              <a:rPr lang="sv-SE" sz="5600" b="1" dirty="0"/>
              <a:t> </a:t>
            </a:r>
            <a:r>
              <a:rPr lang="sv-SE" sz="5600" b="1" dirty="0" err="1"/>
              <a:t>about</a:t>
            </a:r>
            <a:r>
              <a:rPr lang="sv-SE" sz="5600" b="1" dirty="0"/>
              <a:t>  </a:t>
            </a:r>
          </a:p>
          <a:p>
            <a:r>
              <a:rPr lang="sv-SE" sz="5600" b="1" dirty="0"/>
              <a:t>   </a:t>
            </a:r>
            <a:r>
              <a:rPr lang="sv-SE" sz="5600" b="1" dirty="0" err="1"/>
              <a:t>increasing</a:t>
            </a:r>
            <a:r>
              <a:rPr lang="sv-SE" sz="5600" b="1" baseline="0" dirty="0"/>
              <a:t> the </a:t>
            </a:r>
            <a:r>
              <a:rPr lang="sv-SE" sz="5600" b="1" baseline="0" dirty="0" err="1"/>
              <a:t>needle</a:t>
            </a:r>
            <a:r>
              <a:rPr lang="sv-SE" sz="5600" b="1" baseline="0" dirty="0"/>
              <a:t> area </a:t>
            </a:r>
            <a:r>
              <a:rPr lang="sv-SE" sz="5600" b="1" baseline="0" dirty="0" err="1"/>
              <a:t>throughout</a:t>
            </a:r>
            <a:r>
              <a:rPr lang="sv-SE" sz="5600" b="1" dirty="0"/>
              <a:t> the </a:t>
            </a:r>
            <a:r>
              <a:rPr lang="sv-SE" sz="5600" b="1" dirty="0" err="1"/>
              <a:t>whole</a:t>
            </a:r>
            <a:r>
              <a:rPr lang="sv-SE" sz="5600" b="1" dirty="0"/>
              <a:t> rotation</a:t>
            </a:r>
            <a:r>
              <a:rPr lang="sv-SE" sz="5600" b="1" baseline="0" dirty="0"/>
              <a:t>.</a:t>
            </a:r>
          </a:p>
          <a:p>
            <a:endParaRPr lang="sv-SE" sz="5600" b="1" baseline="0" dirty="0"/>
          </a:p>
          <a:p>
            <a:pPr>
              <a:buFont typeface="Arial" pitchFamily="34" charset="0"/>
              <a:buChar char="•"/>
            </a:pPr>
            <a:r>
              <a:rPr lang="sv-SE" sz="5600" b="1" baseline="0" dirty="0"/>
              <a:t>  The period </a:t>
            </a:r>
            <a:r>
              <a:rPr lang="sv-SE" sz="5600" b="1" baseline="0" dirty="0" err="1"/>
              <a:t>after</a:t>
            </a:r>
            <a:r>
              <a:rPr lang="sv-SE" sz="5600" b="1" baseline="0" dirty="0"/>
              <a:t> final </a:t>
            </a:r>
            <a:r>
              <a:rPr lang="sv-SE" sz="5600" b="1" baseline="0" dirty="0" err="1"/>
              <a:t>cut</a:t>
            </a:r>
            <a:r>
              <a:rPr lang="sv-SE" sz="5600" b="1" baseline="0" dirty="0"/>
              <a:t>, </a:t>
            </a:r>
            <a:r>
              <a:rPr lang="sv-SE" sz="5600" b="1" baseline="0" dirty="0" err="1"/>
              <a:t>without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photosynthethiszing</a:t>
            </a:r>
            <a:r>
              <a:rPr lang="sv-SE" sz="5600" b="1" dirty="0"/>
              <a:t>  </a:t>
            </a:r>
          </a:p>
          <a:p>
            <a:r>
              <a:rPr lang="sv-SE" sz="5600" b="1" dirty="0"/>
              <a:t>    </a:t>
            </a:r>
            <a:r>
              <a:rPr lang="sv-SE" sz="5600" b="1" baseline="0" dirty="0" err="1"/>
              <a:t>trees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should</a:t>
            </a:r>
            <a:r>
              <a:rPr lang="sv-SE" sz="5600" b="1" baseline="0" dirty="0"/>
              <a:t> be </a:t>
            </a:r>
            <a:r>
              <a:rPr lang="sv-SE" sz="5600" b="1" baseline="0" dirty="0" err="1"/>
              <a:t>minimized</a:t>
            </a:r>
            <a:r>
              <a:rPr lang="sv-SE" sz="5600" b="1" baseline="0" dirty="0"/>
              <a:t>, by </a:t>
            </a:r>
            <a:r>
              <a:rPr lang="sv-SE" sz="5600" b="1" baseline="0" dirty="0" err="1"/>
              <a:t>quick</a:t>
            </a:r>
            <a:r>
              <a:rPr lang="sv-SE" sz="5600" b="1" baseline="0" dirty="0"/>
              <a:t> regeneration</a:t>
            </a:r>
          </a:p>
          <a:p>
            <a:pPr>
              <a:buFont typeface="Arial" pitchFamily="34" charset="0"/>
              <a:buChar char="•"/>
            </a:pPr>
            <a:r>
              <a:rPr lang="sv-SE" sz="5600" b="1" baseline="0" dirty="0"/>
              <a:t>   Regeneration </a:t>
            </a:r>
            <a:r>
              <a:rPr lang="sv-SE" sz="5600" b="1" baseline="0" dirty="0" err="1"/>
              <a:t>result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may</a:t>
            </a:r>
            <a:r>
              <a:rPr lang="sv-SE" sz="5600" b="1" baseline="0" dirty="0"/>
              <a:t> be </a:t>
            </a:r>
            <a:r>
              <a:rPr lang="sv-SE" sz="5600" b="1" baseline="0" dirty="0" err="1"/>
              <a:t>more</a:t>
            </a:r>
            <a:r>
              <a:rPr lang="sv-SE" sz="5600" b="1" baseline="0" dirty="0"/>
              <a:t> or less </a:t>
            </a:r>
            <a:r>
              <a:rPr lang="sv-SE" sz="5600" b="1" baseline="0" dirty="0" err="1"/>
              <a:t>sucessful</a:t>
            </a:r>
            <a:endParaRPr lang="sv-SE" sz="5600" b="1" baseline="0" dirty="0"/>
          </a:p>
          <a:p>
            <a:pPr>
              <a:buFont typeface="Arial" pitchFamily="34" charset="0"/>
              <a:buChar char="•"/>
            </a:pPr>
            <a:r>
              <a:rPr lang="sv-SE" sz="5600" b="1" baseline="0" dirty="0"/>
              <a:t>   If </a:t>
            </a:r>
            <a:r>
              <a:rPr lang="sv-SE" sz="5600" b="1" baseline="0" dirty="0" err="1"/>
              <a:t>we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manage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to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instead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achieve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this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result</a:t>
            </a:r>
            <a:r>
              <a:rPr lang="sv-SE" sz="5600" b="1" baseline="0" dirty="0"/>
              <a:t>, the period </a:t>
            </a:r>
            <a:r>
              <a:rPr lang="sv-SE" sz="5600" b="1" baseline="0" dirty="0" err="1"/>
              <a:t>of</a:t>
            </a:r>
            <a:r>
              <a:rPr lang="sv-SE" sz="5600" b="1" baseline="0" dirty="0"/>
              <a:t>  </a:t>
            </a:r>
          </a:p>
          <a:p>
            <a:r>
              <a:rPr lang="sv-SE" sz="5600" b="1" dirty="0"/>
              <a:t>    </a:t>
            </a:r>
            <a:r>
              <a:rPr lang="sv-SE" sz="5600" b="1" baseline="0" dirty="0"/>
              <a:t>negative or </a:t>
            </a:r>
            <a:r>
              <a:rPr lang="sv-SE" sz="5600" b="1" baseline="0" dirty="0" err="1"/>
              <a:t>very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low</a:t>
            </a:r>
            <a:r>
              <a:rPr lang="sv-SE" sz="5600" b="1" baseline="0" dirty="0"/>
              <a:t> CO2 </a:t>
            </a:r>
            <a:r>
              <a:rPr lang="sv-SE" sz="5600" b="1" baseline="0" dirty="0" err="1"/>
              <a:t>capture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after</a:t>
            </a:r>
            <a:r>
              <a:rPr lang="sv-SE" sz="5600" b="1" baseline="0" dirty="0"/>
              <a:t> the final </a:t>
            </a:r>
            <a:r>
              <a:rPr lang="sv-SE" sz="5600" b="1" baseline="0" dirty="0" err="1"/>
              <a:t>cut</a:t>
            </a:r>
            <a:r>
              <a:rPr lang="sv-SE" sz="5600" b="1" baseline="0" dirty="0"/>
              <a:t>, </a:t>
            </a:r>
            <a:r>
              <a:rPr lang="sv-SE" sz="5600" b="1" baseline="0" dirty="0" err="1"/>
              <a:t>could</a:t>
            </a:r>
            <a:r>
              <a:rPr lang="sv-SE" sz="5600" b="1" baseline="0" dirty="0"/>
              <a:t>    </a:t>
            </a:r>
            <a:r>
              <a:rPr lang="sv-SE" sz="5600" b="1" dirty="0"/>
              <a:t>    </a:t>
            </a:r>
          </a:p>
          <a:p>
            <a:r>
              <a:rPr lang="sv-SE" sz="5600" b="1" dirty="0"/>
              <a:t>    </a:t>
            </a:r>
            <a:r>
              <a:rPr lang="sv-SE" sz="5600" b="1" baseline="0" dirty="0"/>
              <a:t>be</a:t>
            </a:r>
            <a:r>
              <a:rPr lang="sv-SE" sz="5600" b="1" dirty="0"/>
              <a:t> </a:t>
            </a:r>
            <a:r>
              <a:rPr lang="sv-SE" sz="5600" b="1" baseline="0" dirty="0" err="1"/>
              <a:t>significantly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reduced</a:t>
            </a:r>
            <a:r>
              <a:rPr lang="sv-SE" sz="5600" b="1" baseline="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sv-SE" sz="5600" b="1" baseline="0" dirty="0"/>
              <a:t>  </a:t>
            </a:r>
            <a:r>
              <a:rPr lang="sv-SE" sz="5600" b="1" dirty="0" err="1"/>
              <a:t>S</a:t>
            </a:r>
            <a:r>
              <a:rPr lang="sv-SE" sz="5600" b="1" baseline="0" dirty="0" err="1"/>
              <a:t>tem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number</a:t>
            </a:r>
            <a:r>
              <a:rPr lang="sv-SE" sz="5600" b="1" baseline="0" dirty="0"/>
              <a:t>/basal area </a:t>
            </a:r>
            <a:r>
              <a:rPr lang="sv-SE" sz="5600" b="1" baseline="0" dirty="0" err="1"/>
              <a:t>should</a:t>
            </a:r>
            <a:r>
              <a:rPr lang="sv-SE" sz="5600" b="1" baseline="0" dirty="0"/>
              <a:t> be </a:t>
            </a:r>
            <a:r>
              <a:rPr lang="sv-SE" sz="5600" b="1" baseline="0" dirty="0" err="1"/>
              <a:t>kept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high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also</a:t>
            </a:r>
            <a:r>
              <a:rPr lang="sv-SE" sz="5600" b="1" dirty="0"/>
              <a:t> </a:t>
            </a:r>
            <a:r>
              <a:rPr lang="sv-SE" sz="5600" b="1" baseline="0" dirty="0" err="1"/>
              <a:t>during</a:t>
            </a:r>
            <a:r>
              <a:rPr lang="sv-SE" sz="5600" b="1" baseline="0" dirty="0"/>
              <a:t>   </a:t>
            </a:r>
          </a:p>
          <a:p>
            <a:r>
              <a:rPr lang="sv-SE" sz="5600" b="1" dirty="0"/>
              <a:t>    </a:t>
            </a:r>
            <a:r>
              <a:rPr lang="sv-SE" sz="5600" b="1" baseline="0" dirty="0"/>
              <a:t>the rest</a:t>
            </a:r>
            <a:r>
              <a:rPr lang="sv-SE" sz="5600" b="1" dirty="0"/>
              <a:t> </a:t>
            </a:r>
            <a:r>
              <a:rPr lang="sv-SE" sz="5600" b="1" dirty="0" err="1"/>
              <a:t>of</a:t>
            </a:r>
            <a:r>
              <a:rPr lang="sv-SE" sz="5600" b="1" dirty="0"/>
              <a:t> the </a:t>
            </a:r>
            <a:r>
              <a:rPr lang="sv-SE" sz="5600" b="1" baseline="0" dirty="0"/>
              <a:t>rotation</a:t>
            </a:r>
          </a:p>
          <a:p>
            <a:pPr>
              <a:buFont typeface="Arial" pitchFamily="34" charset="0"/>
              <a:buChar char="•"/>
            </a:pPr>
            <a:endParaRPr lang="sv-SE" sz="5600" b="1" baseline="0" dirty="0"/>
          </a:p>
          <a:p>
            <a:pPr>
              <a:buFont typeface="Arial" pitchFamily="34" charset="0"/>
              <a:buChar char="•"/>
            </a:pPr>
            <a:r>
              <a:rPr lang="sv-SE" sz="5600" b="1" dirty="0"/>
              <a:t>  </a:t>
            </a:r>
            <a:r>
              <a:rPr lang="sv-SE" sz="5600" b="1" baseline="0" dirty="0"/>
              <a:t> In addition, nitrogen </a:t>
            </a:r>
            <a:r>
              <a:rPr lang="sv-SE" sz="5600" b="1" baseline="0" dirty="0" err="1"/>
              <a:t>nutrient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supply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would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facilitate</a:t>
            </a:r>
            <a:r>
              <a:rPr lang="sv-SE" sz="5600" b="1" baseline="0" dirty="0"/>
              <a:t> an  </a:t>
            </a:r>
          </a:p>
          <a:p>
            <a:r>
              <a:rPr lang="sv-SE" sz="5600" b="1" dirty="0"/>
              <a:t>    </a:t>
            </a:r>
            <a:r>
              <a:rPr lang="sv-SE" sz="5600" b="1" baseline="0" dirty="0" err="1"/>
              <a:t>increased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production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of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needles</a:t>
            </a:r>
            <a:r>
              <a:rPr lang="sv-SE" sz="5600" b="1" baseline="0" dirty="0"/>
              <a:t>, </a:t>
            </a:r>
            <a:r>
              <a:rPr lang="sv-SE" sz="5600" b="1" baseline="0" dirty="0" err="1"/>
              <a:t>both</a:t>
            </a:r>
            <a:r>
              <a:rPr lang="sv-SE" sz="5600" b="1" baseline="0" dirty="0"/>
              <a:t> in </a:t>
            </a:r>
            <a:r>
              <a:rPr lang="sv-SE" sz="5600" b="1" baseline="0" dirty="0" err="1"/>
              <a:t>number</a:t>
            </a:r>
            <a:r>
              <a:rPr lang="sv-SE" sz="5600" b="1" baseline="0" dirty="0"/>
              <a:t> and </a:t>
            </a:r>
            <a:r>
              <a:rPr lang="sv-SE" sz="5600" b="1" baseline="0" dirty="0" err="1"/>
              <a:t>size</a:t>
            </a:r>
            <a:r>
              <a:rPr lang="sv-SE" sz="5600" b="1" baseline="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sv-SE" sz="5600" b="1" baseline="0" dirty="0"/>
              <a:t>  So, </a:t>
            </a:r>
            <a:r>
              <a:rPr lang="sv-SE" sz="5600" b="1" baseline="0" dirty="0" err="1"/>
              <a:t>what</a:t>
            </a:r>
            <a:r>
              <a:rPr lang="sv-SE" sz="5600" b="1" baseline="0" dirty="0"/>
              <a:t> is the potential for </a:t>
            </a:r>
            <a:r>
              <a:rPr lang="sv-SE" sz="5600" b="1" baseline="0" dirty="0" err="1"/>
              <a:t>growth</a:t>
            </a:r>
            <a:r>
              <a:rPr lang="sv-SE" sz="5600" b="1" baseline="0" dirty="0"/>
              <a:t> </a:t>
            </a:r>
            <a:r>
              <a:rPr lang="sv-SE" sz="5600" b="1" baseline="0" dirty="0" err="1"/>
              <a:t>increase</a:t>
            </a:r>
            <a:r>
              <a:rPr lang="sv-SE" sz="5600" b="1" dirty="0"/>
              <a:t> and </a:t>
            </a:r>
            <a:r>
              <a:rPr lang="sv-SE" sz="5600" b="1" dirty="0" err="1"/>
              <a:t>climate</a:t>
            </a:r>
            <a:r>
              <a:rPr lang="sv-SE" sz="5600" b="1" dirty="0"/>
              <a:t> </a:t>
            </a:r>
          </a:p>
          <a:p>
            <a:r>
              <a:rPr lang="sv-SE" sz="5600" b="1" dirty="0"/>
              <a:t>    </a:t>
            </a:r>
            <a:r>
              <a:rPr lang="sv-SE" sz="5600" b="1" dirty="0" err="1"/>
              <a:t>change</a:t>
            </a:r>
            <a:r>
              <a:rPr lang="sv-SE" sz="5600" b="1" dirty="0"/>
              <a:t> </a:t>
            </a:r>
            <a:r>
              <a:rPr lang="sv-SE" sz="5600" b="1" dirty="0" err="1"/>
              <a:t>mitigation</a:t>
            </a:r>
            <a:r>
              <a:rPr lang="sv-SE" sz="5600" b="1" dirty="0"/>
              <a:t> in the Swedish boreal </a:t>
            </a:r>
            <a:r>
              <a:rPr lang="sv-SE" sz="5600" b="1" dirty="0" err="1"/>
              <a:t>conifer</a:t>
            </a:r>
            <a:r>
              <a:rPr lang="sv-SE" sz="5600" b="1" dirty="0"/>
              <a:t> </a:t>
            </a:r>
            <a:r>
              <a:rPr lang="sv-SE" sz="5600" b="1" dirty="0" err="1"/>
              <a:t>forest</a:t>
            </a:r>
            <a:r>
              <a:rPr lang="sv-SE" sz="5600" b="1" dirty="0"/>
              <a:t>,  </a:t>
            </a:r>
          </a:p>
          <a:p>
            <a:r>
              <a:rPr lang="sv-SE" sz="5600" b="1" dirty="0"/>
              <a:t>    </a:t>
            </a:r>
            <a:r>
              <a:rPr lang="sv-SE" sz="5600" b="1" dirty="0" err="1"/>
              <a:t>using</a:t>
            </a:r>
            <a:r>
              <a:rPr lang="sv-SE" sz="5600" b="1" dirty="0"/>
              <a:t> </a:t>
            </a:r>
            <a:r>
              <a:rPr lang="sv-SE" sz="5600" b="1" dirty="0" err="1"/>
              <a:t>forest</a:t>
            </a:r>
            <a:r>
              <a:rPr lang="sv-SE" sz="5600" b="1" dirty="0"/>
              <a:t> management. </a:t>
            </a:r>
            <a:r>
              <a:rPr lang="sv-SE" sz="5600" b="1" dirty="0" err="1"/>
              <a:t>Results</a:t>
            </a:r>
            <a:r>
              <a:rPr lang="sv-SE" sz="5600" b="1" dirty="0"/>
              <a:t> from </a:t>
            </a:r>
            <a:r>
              <a:rPr lang="sv-SE" sz="5600" b="1" dirty="0" err="1"/>
              <a:t>two</a:t>
            </a:r>
            <a:r>
              <a:rPr lang="sv-SE" sz="5600" b="1" dirty="0"/>
              <a:t> </a:t>
            </a:r>
            <a:r>
              <a:rPr lang="sv-SE" sz="5600" b="1" dirty="0" err="1"/>
              <a:t>field</a:t>
            </a:r>
            <a:r>
              <a:rPr lang="sv-SE" sz="5600" b="1" dirty="0"/>
              <a:t> </a:t>
            </a:r>
          </a:p>
          <a:p>
            <a:r>
              <a:rPr lang="sv-SE" sz="5600" b="1" dirty="0"/>
              <a:t>    experiments </a:t>
            </a:r>
            <a:r>
              <a:rPr lang="sv-SE" sz="5600" b="1" dirty="0" err="1"/>
              <a:t>give</a:t>
            </a:r>
            <a:r>
              <a:rPr lang="sv-SE" sz="5600" b="1" dirty="0"/>
              <a:t> an </a:t>
            </a:r>
            <a:r>
              <a:rPr lang="sv-SE" sz="5600" b="1" dirty="0" err="1"/>
              <a:t>idea</a:t>
            </a:r>
            <a:r>
              <a:rPr lang="sv-SE" sz="5600" b="1" dirty="0"/>
              <a:t> </a:t>
            </a:r>
            <a:r>
              <a:rPr lang="sv-SE" sz="5600" b="1" dirty="0" err="1"/>
              <a:t>about</a:t>
            </a:r>
            <a:r>
              <a:rPr lang="sv-SE" sz="5600" b="1" dirty="0"/>
              <a:t> </a:t>
            </a:r>
            <a:r>
              <a:rPr lang="sv-SE" sz="5600" b="1" dirty="0" err="1"/>
              <a:t>that</a:t>
            </a:r>
            <a:r>
              <a:rPr lang="sv-SE" sz="5600" b="1" dirty="0"/>
              <a:t>.</a:t>
            </a:r>
          </a:p>
          <a:p>
            <a:endParaRPr lang="sv-SE" sz="5600" b="1" dirty="0"/>
          </a:p>
          <a:p>
            <a:r>
              <a:rPr lang="sv-SE" sz="5600" b="1" dirty="0"/>
              <a:t> </a:t>
            </a:r>
            <a:endParaRPr lang="sv-SE" sz="5600" b="1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7A4F1-3D67-428A-9239-FEB331526369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7369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sv-SE" sz="1400" b="1" dirty="0"/>
              <a:t> </a:t>
            </a:r>
            <a:r>
              <a:rPr lang="sv-SE" sz="1400" b="1" dirty="0" err="1"/>
              <a:t>Accumulated</a:t>
            </a:r>
            <a:r>
              <a:rPr lang="sv-SE" sz="1400" b="1" dirty="0"/>
              <a:t> </a:t>
            </a:r>
            <a:r>
              <a:rPr lang="sv-SE" sz="1400" b="1" dirty="0" err="1"/>
              <a:t>growth</a:t>
            </a:r>
            <a:r>
              <a:rPr lang="sv-SE" sz="1400" b="1" dirty="0"/>
              <a:t> in</a:t>
            </a:r>
            <a:r>
              <a:rPr lang="sv-SE" sz="1400" b="1" baseline="0" dirty="0"/>
              <a:t> the </a:t>
            </a:r>
            <a:r>
              <a:rPr lang="sv-SE" sz="1400" b="1" baseline="0" dirty="0" err="1"/>
              <a:t>case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no </a:t>
            </a:r>
            <a:r>
              <a:rPr lang="sv-SE" sz="1400" b="1" baseline="0" dirty="0" err="1"/>
              <a:t>tree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biomass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harvest</a:t>
            </a:r>
            <a:r>
              <a:rPr lang="sv-SE" sz="1400" b="1" baseline="0" dirty="0"/>
              <a:t>  </a:t>
            </a:r>
          </a:p>
          <a:p>
            <a:pPr eaLnBrk="1" hangingPunct="1"/>
            <a:r>
              <a:rPr lang="sv-SE" sz="1400" b="1" dirty="0"/>
              <a:t> 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reach</a:t>
            </a:r>
            <a:r>
              <a:rPr lang="sv-SE" sz="1400" b="1" baseline="0" dirty="0"/>
              <a:t> 700 m3 </a:t>
            </a:r>
            <a:r>
              <a:rPr lang="sv-SE" sz="1400" b="1" baseline="0" dirty="0" err="1"/>
              <a:t>after</a:t>
            </a:r>
            <a:r>
              <a:rPr lang="sv-SE" sz="1400" b="1" baseline="0" dirty="0"/>
              <a:t> 300 </a:t>
            </a:r>
            <a:r>
              <a:rPr lang="sv-SE" sz="1400" b="1" dirty="0"/>
              <a:t> </a:t>
            </a:r>
            <a:r>
              <a:rPr lang="sv-SE" sz="1400" b="1" baseline="0" dirty="0" err="1"/>
              <a:t>years</a:t>
            </a:r>
            <a:r>
              <a:rPr lang="sv-SE" sz="1400" b="1" baseline="0" dirty="0"/>
              <a:t>.</a:t>
            </a:r>
          </a:p>
          <a:p>
            <a:pPr eaLnBrk="1" hangingPunct="1">
              <a:buFont typeface="Arial" pitchFamily="34" charset="0"/>
              <a:buChar char="•"/>
            </a:pPr>
            <a:endParaRPr lang="sv-SE" sz="1400" b="1" baseline="0" dirty="0"/>
          </a:p>
          <a:p>
            <a:pPr eaLnBrk="1" hangingPunct="1">
              <a:buFont typeface="Arial" pitchFamily="34" charset="0"/>
              <a:buChar char="•"/>
            </a:pPr>
            <a:r>
              <a:rPr lang="sv-SE" sz="1400" b="1" baseline="0" dirty="0"/>
              <a:t> </a:t>
            </a:r>
            <a:r>
              <a:rPr lang="sv-SE" sz="1400" b="1" baseline="0" dirty="0" err="1"/>
              <a:t>With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ordinary</a:t>
            </a:r>
            <a:r>
              <a:rPr lang="sv-SE" sz="1400" b="1" baseline="0" dirty="0"/>
              <a:t> management, </a:t>
            </a:r>
            <a:r>
              <a:rPr lang="sv-SE" sz="1400" b="1" baseline="0" dirty="0" err="1"/>
              <a:t>tree</a:t>
            </a:r>
            <a:r>
              <a:rPr lang="sv-SE" sz="1400" b="1" baseline="0" dirty="0"/>
              <a:t> final </a:t>
            </a:r>
            <a:r>
              <a:rPr lang="sv-SE" sz="1400" b="1" baseline="0" dirty="0" err="1"/>
              <a:t>cuts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following</a:t>
            </a:r>
            <a:r>
              <a:rPr lang="sv-SE" sz="1400" b="1" baseline="0" dirty="0"/>
              <a:t>  </a:t>
            </a:r>
          </a:p>
          <a:p>
            <a:pPr eaLnBrk="1" hangingPunct="1"/>
            <a:r>
              <a:rPr lang="sv-SE" sz="1400" b="1" dirty="0"/>
              <a:t>   </a:t>
            </a:r>
            <a:r>
              <a:rPr lang="sv-SE" sz="1400" b="1" baseline="0" dirty="0" err="1"/>
              <a:t>replanting</a:t>
            </a:r>
            <a:r>
              <a:rPr lang="sv-SE" sz="1400" b="1" baseline="0" dirty="0"/>
              <a:t> </a:t>
            </a:r>
            <a:r>
              <a:rPr lang="sv-SE" sz="1400" b="1" dirty="0" err="1"/>
              <a:t>will</a:t>
            </a:r>
            <a:r>
              <a:rPr lang="sv-SE" sz="1400" b="1" dirty="0"/>
              <a:t> be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carried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out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during</a:t>
            </a:r>
            <a:r>
              <a:rPr lang="sv-SE" sz="1400" b="1" baseline="0" dirty="0"/>
              <a:t> the period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sv-SE" sz="1400" b="1" baseline="0" dirty="0"/>
              <a:t> Total </a:t>
            </a:r>
            <a:r>
              <a:rPr lang="sv-SE" sz="1400" b="1" baseline="0" dirty="0" err="1"/>
              <a:t>growth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amount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to</a:t>
            </a:r>
            <a:r>
              <a:rPr lang="sv-SE" sz="1400" b="1" baseline="0" dirty="0"/>
              <a:t> 1200 m3</a:t>
            </a:r>
          </a:p>
          <a:p>
            <a:pPr eaLnBrk="1" hangingPunct="1">
              <a:buFont typeface="Arial" pitchFamily="34" charset="0"/>
              <a:buNone/>
            </a:pPr>
            <a:endParaRPr lang="sv-SE" sz="1400" b="1" baseline="0" dirty="0"/>
          </a:p>
          <a:p>
            <a:pPr eaLnBrk="1" hangingPunct="1">
              <a:buFont typeface="Arial" pitchFamily="34" charset="0"/>
              <a:buChar char="•"/>
            </a:pPr>
            <a:r>
              <a:rPr lang="sv-SE" sz="1400" b="1" baseline="0" dirty="0"/>
              <a:t> </a:t>
            </a:r>
            <a:r>
              <a:rPr lang="sv-SE" sz="1400" b="1" baseline="0" dirty="0" err="1"/>
              <a:t>With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growth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increasing</a:t>
            </a:r>
            <a:r>
              <a:rPr lang="sv-SE" sz="1400" b="1" baseline="0" dirty="0"/>
              <a:t> management, </a:t>
            </a:r>
            <a:r>
              <a:rPr lang="sv-SE" sz="1400" b="1" baseline="0" dirty="0" err="1"/>
              <a:t>time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between</a:t>
            </a:r>
            <a:r>
              <a:rPr lang="sv-SE" sz="1400" b="1" baseline="0" dirty="0"/>
              <a:t> final </a:t>
            </a:r>
          </a:p>
          <a:p>
            <a:pPr eaLnBrk="1" hangingPunct="1"/>
            <a:r>
              <a:rPr lang="sv-SE" sz="1400" b="1" dirty="0"/>
              <a:t>   </a:t>
            </a:r>
            <a:r>
              <a:rPr lang="sv-SE" sz="1400" b="1" baseline="0" dirty="0" err="1"/>
              <a:t>cuts</a:t>
            </a:r>
            <a:r>
              <a:rPr lang="sv-SE" sz="1400" b="1" baseline="0" dirty="0"/>
              <a:t> is </a:t>
            </a:r>
            <a:r>
              <a:rPr lang="sv-SE" sz="1400" b="1" baseline="0" dirty="0" err="1"/>
              <a:t>shorter</a:t>
            </a:r>
            <a:r>
              <a:rPr lang="sv-SE" sz="1400" b="1" baseline="0" dirty="0"/>
              <a:t>, and the total </a:t>
            </a:r>
            <a:r>
              <a:rPr lang="sv-SE" sz="1400" b="1" baseline="0" dirty="0" err="1"/>
              <a:t>growth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will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almost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reach</a:t>
            </a:r>
            <a:r>
              <a:rPr lang="sv-SE" sz="1400" b="1" baseline="0" dirty="0"/>
              <a:t> 1800 </a:t>
            </a:r>
            <a:r>
              <a:rPr lang="sv-SE" sz="1400" b="1" dirty="0"/>
              <a:t>              </a:t>
            </a:r>
          </a:p>
          <a:p>
            <a:pPr eaLnBrk="1" hangingPunct="1"/>
            <a:r>
              <a:rPr lang="sv-SE" sz="1400" b="1" dirty="0"/>
              <a:t>    </a:t>
            </a:r>
            <a:r>
              <a:rPr lang="sv-SE" sz="1400" b="1" baseline="0" dirty="0"/>
              <a:t>m3, </a:t>
            </a:r>
            <a:r>
              <a:rPr lang="sv-SE" sz="1400" b="1" baseline="0" dirty="0" err="1"/>
              <a:t>more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than</a:t>
            </a:r>
            <a:r>
              <a:rPr lang="sv-SE" sz="1400" b="1" baseline="0" dirty="0"/>
              <a:t> double the  </a:t>
            </a:r>
            <a:r>
              <a:rPr lang="sv-SE" sz="1400" b="1" baseline="0" dirty="0" err="1"/>
              <a:t>amount</a:t>
            </a:r>
            <a:r>
              <a:rPr lang="sv-SE" sz="1400" b="1" baseline="0" dirty="0"/>
              <a:t> for no management.</a:t>
            </a:r>
          </a:p>
        </p:txBody>
      </p:sp>
      <p:sp>
        <p:nvSpPr>
          <p:cNvPr id="77828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8489C1-8825-4D98-8434-EE4A346407E0}" type="slidenum">
              <a:rPr lang="sv-SE" smtClean="0">
                <a:solidFill>
                  <a:prstClr val="black"/>
                </a:solidFill>
              </a:rPr>
              <a:pPr/>
              <a:t>8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5994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v-SE" sz="1400" b="1" dirty="0"/>
              <a:t> The total </a:t>
            </a:r>
            <a:r>
              <a:rPr lang="sv-SE" sz="1400" b="1" dirty="0" err="1"/>
              <a:t>amount</a:t>
            </a:r>
            <a:r>
              <a:rPr lang="sv-SE" sz="1400" b="1" dirty="0"/>
              <a:t> </a:t>
            </a:r>
            <a:r>
              <a:rPr lang="sv-SE" sz="1400" b="1" dirty="0" err="1"/>
              <a:t>of</a:t>
            </a:r>
            <a:r>
              <a:rPr lang="sv-SE" sz="1400" b="1" dirty="0"/>
              <a:t> </a:t>
            </a:r>
            <a:r>
              <a:rPr lang="sv-SE" sz="1400" b="1" dirty="0" err="1"/>
              <a:t>captured</a:t>
            </a:r>
            <a:r>
              <a:rPr lang="sv-SE" sz="1400" b="1" dirty="0"/>
              <a:t> CO2/ha for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growth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increasing</a:t>
            </a:r>
            <a:r>
              <a:rPr lang="sv-SE" sz="1400" b="1" baseline="0" dirty="0"/>
              <a:t> 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/>
              <a:t>management </a:t>
            </a:r>
            <a:r>
              <a:rPr lang="sv-SE" sz="1400" b="1" dirty="0" err="1"/>
              <a:t>was</a:t>
            </a:r>
            <a:r>
              <a:rPr lang="sv-SE" sz="1400" b="1" baseline="0" dirty="0"/>
              <a:t> 2350 tons/ha, </a:t>
            </a:r>
            <a:r>
              <a:rPr lang="sv-SE" sz="1400" b="1" baseline="0" dirty="0" err="1"/>
              <a:t>more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than</a:t>
            </a:r>
            <a:r>
              <a:rPr lang="sv-SE" sz="1400" b="1" baseline="0" dirty="0"/>
              <a:t> double the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 err="1"/>
              <a:t>amount</a:t>
            </a:r>
            <a:r>
              <a:rPr lang="sv-SE" sz="1400" b="1" baseline="0" dirty="0"/>
              <a:t> for no management</a:t>
            </a:r>
          </a:p>
          <a:p>
            <a:endParaRPr lang="sv-SE" sz="1400" b="1" dirty="0"/>
          </a:p>
          <a:p>
            <a:r>
              <a:rPr lang="sv-SE" sz="1400" b="1" baseline="0" dirty="0"/>
              <a:t> Per </a:t>
            </a:r>
            <a:r>
              <a:rPr lang="sv-SE" sz="1400" b="1" baseline="0" dirty="0" err="1"/>
              <a:t>year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between</a:t>
            </a:r>
            <a:r>
              <a:rPr lang="sv-SE" sz="1400" b="1" baseline="0" dirty="0"/>
              <a:t> 3,2 and 7,8 tons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CO2/ha.</a:t>
            </a:r>
            <a:endParaRPr lang="sv-SE" sz="1400" b="1" dirty="0"/>
          </a:p>
          <a:p>
            <a:pPr>
              <a:buFont typeface="Arial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DD18-4CE2-4D2B-A7C0-F3B6795089FD}" type="slidenum">
              <a:rPr lang="sv-SE" smtClean="0">
                <a:solidFill>
                  <a:prstClr val="black"/>
                </a:solidFill>
              </a:rPr>
              <a:pPr/>
              <a:t>9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78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v-SE" sz="1400" b="1" dirty="0"/>
              <a:t> The total </a:t>
            </a:r>
            <a:r>
              <a:rPr lang="sv-SE" sz="1400" b="1" dirty="0" err="1"/>
              <a:t>amount</a:t>
            </a:r>
            <a:r>
              <a:rPr lang="sv-SE" sz="1400" b="1" dirty="0"/>
              <a:t> </a:t>
            </a:r>
            <a:r>
              <a:rPr lang="sv-SE" sz="1400" b="1" dirty="0" err="1"/>
              <a:t>of</a:t>
            </a:r>
            <a:r>
              <a:rPr lang="sv-SE" sz="1400" b="1" dirty="0"/>
              <a:t> </a:t>
            </a:r>
            <a:r>
              <a:rPr lang="sv-SE" sz="1400" b="1" dirty="0" err="1"/>
              <a:t>captured</a:t>
            </a:r>
            <a:r>
              <a:rPr lang="sv-SE" sz="1400" b="1" dirty="0"/>
              <a:t> CO2/ha for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growth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increasing</a:t>
            </a:r>
            <a:r>
              <a:rPr lang="sv-SE" sz="1400" b="1" baseline="0" dirty="0"/>
              <a:t> 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/>
              <a:t>management </a:t>
            </a:r>
            <a:r>
              <a:rPr lang="sv-SE" sz="1400" b="1" dirty="0" err="1"/>
              <a:t>was</a:t>
            </a:r>
            <a:r>
              <a:rPr lang="sv-SE" sz="1400" b="1" baseline="0" dirty="0"/>
              <a:t> 2350 tons/ha, </a:t>
            </a:r>
            <a:r>
              <a:rPr lang="sv-SE" sz="1400" b="1" baseline="0" dirty="0" err="1"/>
              <a:t>more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than</a:t>
            </a:r>
            <a:r>
              <a:rPr lang="sv-SE" sz="1400" b="1" baseline="0" dirty="0"/>
              <a:t> double the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 err="1"/>
              <a:t>amount</a:t>
            </a:r>
            <a:r>
              <a:rPr lang="sv-SE" sz="1400" b="1" baseline="0" dirty="0"/>
              <a:t> for no management</a:t>
            </a:r>
          </a:p>
          <a:p>
            <a:endParaRPr lang="sv-SE" sz="1400" b="1" dirty="0"/>
          </a:p>
          <a:p>
            <a:r>
              <a:rPr lang="sv-SE" sz="1400" b="1" baseline="0" dirty="0"/>
              <a:t> Per </a:t>
            </a:r>
            <a:r>
              <a:rPr lang="sv-SE" sz="1400" b="1" baseline="0" dirty="0" err="1"/>
              <a:t>year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between</a:t>
            </a:r>
            <a:r>
              <a:rPr lang="sv-SE" sz="1400" b="1" baseline="0" dirty="0"/>
              <a:t> 3,2 and 7,8 tons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CO2/ha.</a:t>
            </a:r>
            <a:endParaRPr lang="sv-SE" sz="1400" b="1" dirty="0"/>
          </a:p>
          <a:p>
            <a:pPr>
              <a:buFont typeface="Arial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DD18-4CE2-4D2B-A7C0-F3B6795089FD}" type="slidenum">
              <a:rPr lang="sv-SE" smtClean="0">
                <a:solidFill>
                  <a:prstClr val="black"/>
                </a:solidFill>
              </a:rPr>
              <a:pPr/>
              <a:t>10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69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sv-SE" sz="1400" b="1" dirty="0"/>
              <a:t> The total </a:t>
            </a:r>
            <a:r>
              <a:rPr lang="sv-SE" sz="1400" b="1" dirty="0" err="1"/>
              <a:t>amount</a:t>
            </a:r>
            <a:r>
              <a:rPr lang="sv-SE" sz="1400" b="1" dirty="0"/>
              <a:t> </a:t>
            </a:r>
            <a:r>
              <a:rPr lang="sv-SE" sz="1400" b="1" dirty="0" err="1"/>
              <a:t>of</a:t>
            </a:r>
            <a:r>
              <a:rPr lang="sv-SE" sz="1400" b="1" dirty="0"/>
              <a:t> </a:t>
            </a:r>
            <a:r>
              <a:rPr lang="sv-SE" sz="1400" b="1" dirty="0" err="1"/>
              <a:t>captured</a:t>
            </a:r>
            <a:r>
              <a:rPr lang="sv-SE" sz="1400" b="1" dirty="0"/>
              <a:t> CO2/ha for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growth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increasing</a:t>
            </a:r>
            <a:r>
              <a:rPr lang="sv-SE" sz="1400" b="1" baseline="0" dirty="0"/>
              <a:t> 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/>
              <a:t>management </a:t>
            </a:r>
            <a:r>
              <a:rPr lang="sv-SE" sz="1400" b="1" dirty="0" err="1"/>
              <a:t>was</a:t>
            </a:r>
            <a:r>
              <a:rPr lang="sv-SE" sz="1400" b="1" baseline="0" dirty="0"/>
              <a:t> 2350 tons/ha, </a:t>
            </a:r>
            <a:r>
              <a:rPr lang="sv-SE" sz="1400" b="1" baseline="0" dirty="0" err="1"/>
              <a:t>more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than</a:t>
            </a:r>
            <a:r>
              <a:rPr lang="sv-SE" sz="1400" b="1" baseline="0" dirty="0"/>
              <a:t> double the   </a:t>
            </a:r>
          </a:p>
          <a:p>
            <a:r>
              <a:rPr lang="sv-SE" sz="1400" b="1" dirty="0"/>
              <a:t>    </a:t>
            </a:r>
            <a:r>
              <a:rPr lang="sv-SE" sz="1400" b="1" baseline="0" dirty="0" err="1"/>
              <a:t>amount</a:t>
            </a:r>
            <a:r>
              <a:rPr lang="sv-SE" sz="1400" b="1" baseline="0" dirty="0"/>
              <a:t> for no management</a:t>
            </a:r>
          </a:p>
          <a:p>
            <a:endParaRPr lang="sv-SE" sz="1400" b="1" dirty="0"/>
          </a:p>
          <a:p>
            <a:r>
              <a:rPr lang="sv-SE" sz="1400" b="1" baseline="0" dirty="0"/>
              <a:t> Per </a:t>
            </a:r>
            <a:r>
              <a:rPr lang="sv-SE" sz="1400" b="1" baseline="0" dirty="0" err="1"/>
              <a:t>year</a:t>
            </a:r>
            <a:r>
              <a:rPr lang="sv-SE" sz="1400" b="1" baseline="0" dirty="0"/>
              <a:t> </a:t>
            </a:r>
            <a:r>
              <a:rPr lang="sv-SE" sz="1400" b="1" baseline="0" dirty="0" err="1"/>
              <a:t>between</a:t>
            </a:r>
            <a:r>
              <a:rPr lang="sv-SE" sz="1400" b="1" baseline="0" dirty="0"/>
              <a:t> 3,2 and 7,8 tons </a:t>
            </a:r>
            <a:r>
              <a:rPr lang="sv-SE" sz="1400" b="1" baseline="0" dirty="0" err="1"/>
              <a:t>of</a:t>
            </a:r>
            <a:r>
              <a:rPr lang="sv-SE" sz="1400" b="1" baseline="0" dirty="0"/>
              <a:t> CO2/ha.</a:t>
            </a:r>
            <a:endParaRPr lang="sv-SE" sz="1400" b="1" dirty="0"/>
          </a:p>
          <a:p>
            <a:pPr>
              <a:buFont typeface="Arial" pitchFamily="34" charset="0"/>
              <a:buChar char="•"/>
            </a:pPr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69DD18-4CE2-4D2B-A7C0-F3B6795089FD}" type="slidenum">
              <a:rPr lang="sv-SE" smtClean="0">
                <a:solidFill>
                  <a:prstClr val="black"/>
                </a:solidFill>
              </a:rPr>
              <a:pPr/>
              <a:t>11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0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/>
              <a:t>Klicka här för att ändra format på underrubrik i bakgrunden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99618-99E6-4913-B647-48B298CFBEF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80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F5E0B-3405-4B30-8FAD-CCF1DD5152B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37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C15D1-3D34-4135-92D7-0ECC9C0ED7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16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ED9F2-412D-46E3-BA08-785FD80541A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035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Rubrik, innehåll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E72BA8-9787-4962-B293-C457A865627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13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EBF01-F5DD-4F37-A365-C8CCB948F1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49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68D10-3636-4D95-A0F0-BAF27C6264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667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20698-6C7E-4668-A984-61181DB474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89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8F5AB-4916-4209-8088-6E1B553D75F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91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E6ABF-2A2E-4177-BDE6-C4E9F82610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2749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9F6BD-004D-46EC-A2B7-B258B46ECC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63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E977F-FFA0-467B-9E70-BEE8FC63EE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716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  <a:endParaRPr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8B18E-98C9-4DAE-95A2-483FE2CA56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17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Klicka här för att ändra format på bakgrundstexten</a:t>
            </a:r>
          </a:p>
          <a:p>
            <a:pPr lvl="1"/>
            <a:r>
              <a:rPr lang="en-GB"/>
              <a:t>Nivå två</a:t>
            </a:r>
          </a:p>
          <a:p>
            <a:pPr lvl="2"/>
            <a:r>
              <a:rPr lang="en-GB"/>
              <a:t>Nivå tre</a:t>
            </a:r>
          </a:p>
          <a:p>
            <a:pPr lvl="3"/>
            <a:r>
              <a:rPr lang="en-GB"/>
              <a:t>Nivå fyra</a:t>
            </a:r>
          </a:p>
          <a:p>
            <a:pPr lvl="4"/>
            <a:r>
              <a:rPr lang="en-GB"/>
              <a:t>Nivå fem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5288" y="6245225"/>
            <a:ext cx="8064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2818D3B3-722A-43C6-A885-F6FC31111F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chart" Target="../charts/chart8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jpe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wmf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1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jpeg"/><Relationship Id="rId11" Type="http://schemas.openxmlformats.org/officeDocument/2006/relationships/image" Target="../media/image5.png"/><Relationship Id="rId5" Type="http://schemas.openxmlformats.org/officeDocument/2006/relationships/chart" Target="../charts/chart10.xml"/><Relationship Id="rId10" Type="http://schemas.openxmlformats.org/officeDocument/2006/relationships/image" Target="../media/image39.jpg"/><Relationship Id="rId4" Type="http://schemas.openxmlformats.org/officeDocument/2006/relationships/image" Target="../media/image3.jpeg"/><Relationship Id="rId9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g"/><Relationship Id="rId4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hart" Target="../charts/chart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emf"/><Relationship Id="rId11" Type="http://schemas.openxmlformats.org/officeDocument/2006/relationships/chart" Target="../charts/chart5.xml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3.jpeg"/><Relationship Id="rId10" Type="http://schemas.openxmlformats.org/officeDocument/2006/relationships/image" Target="../media/image9.e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.jpeg"/><Relationship Id="rId7" Type="http://schemas.openxmlformats.org/officeDocument/2006/relationships/image" Target="../media/image16.jpe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3.jpeg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chart" Target="../charts/chart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5.png"/><Relationship Id="rId5" Type="http://schemas.openxmlformats.org/officeDocument/2006/relationships/image" Target="../media/image24.wmf"/><Relationship Id="rId10" Type="http://schemas.openxmlformats.org/officeDocument/2006/relationships/image" Target="../media/image3.jpeg"/><Relationship Id="rId4" Type="http://schemas.openxmlformats.org/officeDocument/2006/relationships/oleObject" Target="../embeddings/oleObject5.bin"/><Relationship Id="rId9" Type="http://schemas.openxmlformats.org/officeDocument/2006/relationships/image" Target="../media/image2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27.e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tshållare för innehåll 2"/>
          <p:cNvPicPr>
            <a:picLocks noGrp="1" noChangeAspect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3365" cy="6872524"/>
          </a:xfrm>
        </p:spPr>
      </p:pic>
      <p:sp>
        <p:nvSpPr>
          <p:cNvPr id="4" name="textruta 3"/>
          <p:cNvSpPr txBox="1"/>
          <p:nvPr/>
        </p:nvSpPr>
        <p:spPr>
          <a:xfrm>
            <a:off x="107504" y="26064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solidFill>
                  <a:schemeClr val="bg1"/>
                </a:solidFill>
              </a:rPr>
              <a:t>Nils-Olov Lindfors, Regional </a:t>
            </a:r>
            <a:r>
              <a:rPr lang="sv-SE" sz="2000" dirty="0" err="1" smtClean="0">
                <a:solidFill>
                  <a:schemeClr val="bg1"/>
                </a:solidFill>
              </a:rPr>
              <a:t>Councilor</a:t>
            </a:r>
            <a:r>
              <a:rPr lang="sv-SE" sz="2000" dirty="0" smtClean="0">
                <a:solidFill>
                  <a:schemeClr val="bg1"/>
                </a:solidFill>
              </a:rPr>
              <a:t>, Norrbotten County Council</a:t>
            </a:r>
            <a:endParaRPr lang="sv-S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2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187624" y="746698"/>
            <a:ext cx="7632848" cy="584775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Forest growth and climate benefit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330277" y="2209164"/>
            <a:ext cx="8352928" cy="36009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541338" indent="-541338"/>
            <a:r>
              <a:rPr lang="sv-SE" dirty="0"/>
              <a:t> - </a:t>
            </a:r>
            <a:r>
              <a:rPr lang="sv-SE" sz="2800" b="1" dirty="0" err="1"/>
              <a:t>high</a:t>
            </a:r>
            <a:r>
              <a:rPr lang="sv-SE" sz="2800" b="1" dirty="0"/>
              <a:t> CO2 </a:t>
            </a:r>
            <a:r>
              <a:rPr lang="sv-SE" sz="2800" b="1" dirty="0" err="1"/>
              <a:t>uptake</a:t>
            </a:r>
            <a:r>
              <a:rPr lang="sv-SE" sz="2800" b="1" dirty="0"/>
              <a:t> </a:t>
            </a:r>
            <a:r>
              <a:rPr lang="sv-SE" sz="2800" dirty="0"/>
              <a:t>from the </a:t>
            </a:r>
            <a:r>
              <a:rPr lang="sv-SE" sz="2800" dirty="0" err="1"/>
              <a:t>atmosphere</a:t>
            </a:r>
            <a:endParaRPr lang="sv-SE" sz="2800" dirty="0"/>
          </a:p>
          <a:p>
            <a:pPr marL="541338" indent="-541338"/>
            <a:r>
              <a:rPr lang="sv-SE" sz="2800" dirty="0"/>
              <a:t>     and</a:t>
            </a:r>
          </a:p>
          <a:p>
            <a:pPr marL="541338" indent="-541338"/>
            <a:r>
              <a:rPr lang="sv-SE" dirty="0"/>
              <a:t> - </a:t>
            </a:r>
            <a:r>
              <a:rPr lang="sv-SE" sz="2800" dirty="0" err="1"/>
              <a:t>great</a:t>
            </a:r>
            <a:r>
              <a:rPr lang="sv-SE" sz="2800" dirty="0"/>
              <a:t> </a:t>
            </a:r>
            <a:r>
              <a:rPr lang="sv-SE" sz="2800" dirty="0" err="1"/>
              <a:t>supply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renewable</a:t>
            </a:r>
            <a:r>
              <a:rPr lang="sv-SE" sz="2800" dirty="0"/>
              <a:t> </a:t>
            </a:r>
            <a:r>
              <a:rPr lang="sv-SE" sz="2800" dirty="0" err="1"/>
              <a:t>tree</a:t>
            </a:r>
            <a:r>
              <a:rPr lang="sv-SE" sz="2800" dirty="0"/>
              <a:t> </a:t>
            </a:r>
            <a:r>
              <a:rPr lang="sv-SE" sz="2800" dirty="0" err="1"/>
              <a:t>raw</a:t>
            </a:r>
            <a:r>
              <a:rPr lang="sv-SE" sz="2800" dirty="0"/>
              <a:t> material </a:t>
            </a:r>
            <a:r>
              <a:rPr lang="sv-SE" sz="2800" dirty="0" err="1"/>
              <a:t>that</a:t>
            </a:r>
            <a:r>
              <a:rPr lang="sv-SE" sz="2800" dirty="0"/>
              <a:t> </a:t>
            </a:r>
            <a:r>
              <a:rPr lang="sv-SE" sz="2800" dirty="0" err="1"/>
              <a:t>may</a:t>
            </a:r>
            <a:r>
              <a:rPr lang="sv-SE" sz="2800" dirty="0"/>
              <a:t> </a:t>
            </a:r>
            <a:r>
              <a:rPr lang="sv-SE" sz="2800" dirty="0" err="1"/>
              <a:t>reduce</a:t>
            </a:r>
            <a:r>
              <a:rPr lang="sv-SE" sz="2800" dirty="0"/>
              <a:t> greenhouse gas emissions from </a:t>
            </a:r>
            <a:r>
              <a:rPr lang="sv-SE" sz="2800" dirty="0" err="1"/>
              <a:t>coal</a:t>
            </a:r>
            <a:r>
              <a:rPr lang="sv-SE" sz="2800" dirty="0"/>
              <a:t>, </a:t>
            </a:r>
            <a:r>
              <a:rPr lang="sv-SE" sz="2800" dirty="0" err="1"/>
              <a:t>oil</a:t>
            </a:r>
            <a:r>
              <a:rPr lang="sv-SE" sz="2800" dirty="0"/>
              <a:t> and </a:t>
            </a:r>
            <a:r>
              <a:rPr lang="sv-SE" sz="2800" dirty="0" err="1"/>
              <a:t>natural</a:t>
            </a:r>
            <a:r>
              <a:rPr lang="sv-SE" sz="2800" dirty="0"/>
              <a:t> gas </a:t>
            </a:r>
            <a:r>
              <a:rPr lang="sv-SE" sz="2800" dirty="0" err="1"/>
              <a:t>through</a:t>
            </a:r>
            <a:r>
              <a:rPr lang="sv-SE" sz="2800" dirty="0"/>
              <a:t> substitution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raw</a:t>
            </a:r>
            <a:r>
              <a:rPr lang="sv-SE" sz="2800" dirty="0"/>
              <a:t> material </a:t>
            </a:r>
            <a:r>
              <a:rPr lang="sv-SE" sz="2800" dirty="0" err="1"/>
              <a:t>that</a:t>
            </a:r>
            <a:r>
              <a:rPr lang="sv-SE" sz="2800" dirty="0"/>
              <a:t> </a:t>
            </a:r>
            <a:r>
              <a:rPr lang="sv-SE" sz="2800" dirty="0" err="1" smtClean="0"/>
              <a:t>causing</a:t>
            </a:r>
            <a:r>
              <a:rPr lang="sv-SE" sz="2800" dirty="0" smtClean="0"/>
              <a:t> </a:t>
            </a:r>
            <a:r>
              <a:rPr lang="sv-SE" sz="2800" dirty="0" err="1" smtClean="0"/>
              <a:t>such</a:t>
            </a:r>
            <a:r>
              <a:rPr lang="sv-SE" sz="2800" dirty="0" smtClean="0"/>
              <a:t> emissions.</a:t>
            </a:r>
            <a:endParaRPr lang="sv-SE" sz="28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1734187" y="1439723"/>
            <a:ext cx="5545108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dirty="0" err="1"/>
              <a:t>High</a:t>
            </a:r>
            <a:r>
              <a:rPr lang="sv-SE" dirty="0"/>
              <a:t> </a:t>
            </a:r>
            <a:r>
              <a:rPr lang="sv-SE" dirty="0" err="1"/>
              <a:t>growth</a:t>
            </a:r>
            <a:r>
              <a:rPr lang="sv-SE" dirty="0"/>
              <a:t> </a:t>
            </a:r>
            <a:r>
              <a:rPr lang="sv-SE" dirty="0" err="1"/>
              <a:t>implies</a:t>
            </a:r>
            <a:r>
              <a:rPr lang="sv-SE" dirty="0"/>
              <a:t>: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330277" y="5810150"/>
            <a:ext cx="8352928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High growth and high utilization of forest raw material = great climate benefit</a:t>
            </a:r>
            <a:endParaRPr lang="sv-SE" sz="2800" b="1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77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612433" y="1162087"/>
            <a:ext cx="7632848" cy="1077218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How great is the climate benefit of the Swedish forest ?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260598" y="2348880"/>
            <a:ext cx="8288592" cy="327269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marL="541338" indent="-541338"/>
            <a:r>
              <a:rPr lang="sv-SE" dirty="0"/>
              <a:t> </a:t>
            </a:r>
            <a:r>
              <a:rPr lang="en-GB" sz="2400" dirty="0"/>
              <a:t>- </a:t>
            </a:r>
            <a:r>
              <a:rPr lang="en-GB" sz="2400" b="1" dirty="0"/>
              <a:t>the total climate effect of forest, forestry and products/energy based on tree raw material in Sweden, corresponds to about 60 million ton CO</a:t>
            </a:r>
            <a:r>
              <a:rPr lang="en-GB" sz="2400" b="1" baseline="-25000" dirty="0"/>
              <a:t>2 </a:t>
            </a:r>
            <a:r>
              <a:rPr lang="en-GB" sz="2400" b="1" dirty="0" err="1"/>
              <a:t>ekv</a:t>
            </a:r>
            <a:r>
              <a:rPr lang="en-GB" sz="2400" b="1" dirty="0"/>
              <a:t>. annually in reduced amounts of greenhouse gases in the atmosphere . (</a:t>
            </a:r>
            <a:r>
              <a:rPr lang="en-GB" sz="2400" b="1" dirty="0" err="1"/>
              <a:t>Lundmark</a:t>
            </a:r>
            <a:r>
              <a:rPr lang="en-GB" sz="2400" b="1" dirty="0"/>
              <a:t> et al 2014)</a:t>
            </a:r>
          </a:p>
          <a:p>
            <a:pPr marL="541338" indent="-541338"/>
            <a:r>
              <a:rPr lang="en-GB" sz="2400" b="1" dirty="0"/>
              <a:t>-  The total greenhouse gas emissions in Sweden 2015 was 53,7 million ton CO</a:t>
            </a:r>
            <a:r>
              <a:rPr lang="en-GB" sz="2400" b="1" baseline="-25000" dirty="0"/>
              <a:t>2 </a:t>
            </a:r>
            <a:r>
              <a:rPr lang="en-GB" sz="2400" b="1" dirty="0" err="1"/>
              <a:t>ekv</a:t>
            </a:r>
            <a:r>
              <a:rPr lang="sv-SE" sz="2400" b="1" dirty="0"/>
              <a:t>. </a:t>
            </a:r>
            <a:endParaRPr lang="sv-SE" sz="2400" b="1" baseline="-25000" dirty="0"/>
          </a:p>
          <a:p>
            <a:pPr marL="541338" indent="-541338"/>
            <a:r>
              <a:rPr lang="sv-SE" sz="2800" b="1" baseline="-25000" dirty="0"/>
              <a:t>     </a:t>
            </a:r>
          </a:p>
        </p:txBody>
      </p:sp>
      <p:sp>
        <p:nvSpPr>
          <p:cNvPr id="5" name="textruta 4"/>
          <p:cNvSpPr txBox="1"/>
          <p:nvPr/>
        </p:nvSpPr>
        <p:spPr>
          <a:xfrm>
            <a:off x="1117694" y="6021288"/>
            <a:ext cx="6622326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we</a:t>
            </a:r>
            <a:r>
              <a:rPr lang="sv-SE" dirty="0"/>
              <a:t> </a:t>
            </a:r>
            <a:r>
              <a:rPr lang="sv-SE" dirty="0" err="1"/>
              <a:t>climate</a:t>
            </a:r>
            <a:r>
              <a:rPr lang="sv-SE" dirty="0"/>
              <a:t> neutral ?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55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2527"/>
              </p:ext>
            </p:extLst>
          </p:nvPr>
        </p:nvGraphicFramePr>
        <p:xfrm>
          <a:off x="2483768" y="2276872"/>
          <a:ext cx="4698801" cy="408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4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7" name="textruta 26"/>
          <p:cNvSpPr txBox="1"/>
          <p:nvPr/>
        </p:nvSpPr>
        <p:spPr>
          <a:xfrm>
            <a:off x="323528" y="1244918"/>
            <a:ext cx="8622873" cy="523220"/>
          </a:xfrm>
          <a:prstGeom prst="rect">
            <a:avLst/>
          </a:prstGeom>
          <a:solidFill>
            <a:srgbClr val="F6FCA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 err="1">
                <a:latin typeface="+mj-lt"/>
              </a:rPr>
              <a:t>Comparison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during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one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forest</a:t>
            </a:r>
            <a:r>
              <a:rPr lang="sv-SE" sz="2800" dirty="0">
                <a:latin typeface="+mj-lt"/>
              </a:rPr>
              <a:t> rotation for Scots </a:t>
            </a:r>
            <a:r>
              <a:rPr lang="sv-SE" sz="2800" dirty="0" err="1">
                <a:latin typeface="+mj-lt"/>
              </a:rPr>
              <a:t>pine</a:t>
            </a:r>
            <a:r>
              <a:rPr lang="sv-SE" sz="2800" dirty="0">
                <a:latin typeface="+mj-lt"/>
              </a:rPr>
              <a:t> </a:t>
            </a:r>
            <a:endParaRPr lang="en-US" sz="2800" dirty="0">
              <a:latin typeface="+mj-lt"/>
            </a:endParaRPr>
          </a:p>
        </p:txBody>
      </p:sp>
      <p:graphicFrame>
        <p:nvGraphicFramePr>
          <p:cNvPr id="28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183653"/>
              </p:ext>
            </p:extLst>
          </p:nvPr>
        </p:nvGraphicFramePr>
        <p:xfrm>
          <a:off x="2483767" y="2276872"/>
          <a:ext cx="4698801" cy="408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ruta 1"/>
          <p:cNvSpPr txBox="1"/>
          <p:nvPr/>
        </p:nvSpPr>
        <p:spPr>
          <a:xfrm>
            <a:off x="5940152" y="6093296"/>
            <a:ext cx="11496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 err="1"/>
              <a:t>After</a:t>
            </a:r>
            <a:r>
              <a:rPr lang="sv-SE" sz="1200" dirty="0"/>
              <a:t> Elfving</a:t>
            </a:r>
            <a:endParaRPr lang="en-US" sz="12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Graphic spid="28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Platshållare för innehåll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783775"/>
              </p:ext>
            </p:extLst>
          </p:nvPr>
        </p:nvGraphicFramePr>
        <p:xfrm>
          <a:off x="1487355" y="2420888"/>
          <a:ext cx="5820949" cy="40894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219" name="Graph" r:id="rId4" imgW="4131720" imgH="2901600" progId="Origin50.Graph">
                  <p:embed/>
                </p:oleObj>
              </mc:Choice>
              <mc:Fallback>
                <p:oleObj name="Graph" r:id="rId4" imgW="4131720" imgH="2901600" progId="Origin50.Graph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7355" y="2420888"/>
                        <a:ext cx="5820949" cy="4089429"/>
                      </a:xfrm>
                      <a:prstGeom prst="rect">
                        <a:avLst/>
                      </a:prstGeom>
                      <a:solidFill>
                        <a:srgbClr val="99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ruta 4"/>
          <p:cNvSpPr txBox="1"/>
          <p:nvPr/>
        </p:nvSpPr>
        <p:spPr>
          <a:xfrm rot="16200000">
            <a:off x="427618" y="3965138"/>
            <a:ext cx="2878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 err="1">
                <a:solidFill>
                  <a:prstClr val="black"/>
                </a:solidFill>
                <a:latin typeface="+mj-lt"/>
              </a:rPr>
              <a:t>Annual</a:t>
            </a:r>
            <a:r>
              <a:rPr lang="sv-SE" sz="1800" b="1" dirty="0">
                <a:solidFill>
                  <a:prstClr val="black"/>
                </a:solidFill>
                <a:latin typeface="+mj-lt"/>
              </a:rPr>
              <a:t> </a:t>
            </a:r>
            <a:r>
              <a:rPr lang="sv-SE" sz="1800" b="1" dirty="0" err="1">
                <a:solidFill>
                  <a:prstClr val="black"/>
                </a:solidFill>
                <a:latin typeface="+mj-lt"/>
              </a:rPr>
              <a:t>growth</a:t>
            </a:r>
            <a:r>
              <a:rPr lang="sv-SE" sz="1800" b="1" dirty="0">
                <a:solidFill>
                  <a:prstClr val="black"/>
                </a:solidFill>
                <a:latin typeface="+mj-lt"/>
              </a:rPr>
              <a:t>, m</a:t>
            </a:r>
            <a:r>
              <a:rPr lang="sv-SE" sz="1800" b="1" baseline="30000" dirty="0">
                <a:solidFill>
                  <a:prstClr val="black"/>
                </a:solidFill>
                <a:latin typeface="+mj-lt"/>
              </a:rPr>
              <a:t>3</a:t>
            </a:r>
            <a:r>
              <a:rPr lang="sv-SE" sz="1800" b="1" dirty="0">
                <a:solidFill>
                  <a:prstClr val="black"/>
                </a:solidFill>
                <a:latin typeface="+mj-lt"/>
              </a:rPr>
              <a:t>/ha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4182680" y="5958572"/>
            <a:ext cx="80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800" b="1" dirty="0" err="1">
                <a:solidFill>
                  <a:prstClr val="black"/>
                </a:solidFill>
                <a:latin typeface="+mj-lt"/>
              </a:rPr>
              <a:t>Years</a:t>
            </a:r>
            <a:endParaRPr lang="sv-SE" sz="1800" b="1" dirty="0">
              <a:solidFill>
                <a:prstClr val="black"/>
              </a:solidFill>
              <a:latin typeface="+mj-lt"/>
            </a:endParaRPr>
          </a:p>
        </p:txBody>
      </p:sp>
      <p:pic>
        <p:nvPicPr>
          <p:cNvPr id="7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259632" y="698570"/>
            <a:ext cx="6192688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Without management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1605237" y="1468119"/>
            <a:ext cx="5585183" cy="954107"/>
          </a:xfrm>
          <a:prstGeom prst="rect">
            <a:avLst/>
          </a:prstGeom>
          <a:solidFill>
            <a:srgbClr val="F6FCA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sv-SE" sz="2800" dirty="0">
                <a:latin typeface="+mj-lt"/>
              </a:rPr>
              <a:t>Scots </a:t>
            </a:r>
            <a:r>
              <a:rPr lang="sv-SE" sz="2800" dirty="0" err="1">
                <a:latin typeface="+mj-lt"/>
              </a:rPr>
              <a:t>pine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forest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growth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without</a:t>
            </a:r>
            <a:r>
              <a:rPr lang="sv-SE" sz="2800" dirty="0">
                <a:latin typeface="+mj-lt"/>
              </a:rPr>
              <a:t> </a:t>
            </a:r>
          </a:p>
          <a:p>
            <a:r>
              <a:rPr lang="sv-SE" sz="2800" dirty="0" err="1">
                <a:latin typeface="+mj-lt"/>
              </a:rPr>
              <a:t>biomass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harvest</a:t>
            </a:r>
            <a:r>
              <a:rPr lang="sv-SE" sz="2800" dirty="0">
                <a:latin typeface="+mj-lt"/>
              </a:rPr>
              <a:t> </a:t>
            </a:r>
            <a:r>
              <a:rPr lang="sv-SE" sz="2800" dirty="0" err="1">
                <a:latin typeface="+mj-lt"/>
              </a:rPr>
              <a:t>during</a:t>
            </a:r>
            <a:r>
              <a:rPr lang="sv-SE" sz="2800" dirty="0">
                <a:latin typeface="+mj-lt"/>
              </a:rPr>
              <a:t> 300 </a:t>
            </a:r>
            <a:r>
              <a:rPr lang="sv-SE" sz="2800" dirty="0" err="1">
                <a:latin typeface="+mj-lt"/>
              </a:rPr>
              <a:t>years</a:t>
            </a:r>
            <a:endParaRPr lang="en-US" sz="2800" dirty="0">
              <a:latin typeface="+mj-lt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104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603657"/>
              </p:ext>
            </p:extLst>
          </p:nvPr>
        </p:nvGraphicFramePr>
        <p:xfrm>
          <a:off x="2267744" y="3544754"/>
          <a:ext cx="4957192" cy="3192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8" name="Graph" r:id="rId4" imgW="4131720" imgH="2901600" progId="Origin50.Graph">
                  <p:embed/>
                </p:oleObj>
              </mc:Choice>
              <mc:Fallback>
                <p:oleObj name="Graph" r:id="rId4" imgW="413172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3544754"/>
                        <a:ext cx="4957192" cy="3192131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 descr="D Degerön 5 juni 2006 0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259603"/>
            <a:ext cx="1152128" cy="905701"/>
          </a:xfrm>
          <a:prstGeom prst="rect">
            <a:avLst/>
          </a:prstGeom>
          <a:noFill/>
        </p:spPr>
      </p:pic>
      <p:pic>
        <p:nvPicPr>
          <p:cNvPr id="8" name="Picture 8" descr="C Degerön 5 juni 2006 00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5258104"/>
            <a:ext cx="1152000" cy="907200"/>
          </a:xfrm>
          <a:prstGeom prst="rect">
            <a:avLst/>
          </a:prstGeom>
          <a:noFill/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051720" y="443640"/>
            <a:ext cx="4392488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More needles </a:t>
            </a:r>
          </a:p>
        </p:txBody>
      </p:sp>
      <p:pic>
        <p:nvPicPr>
          <p:cNvPr id="18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04" y="102141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" name="textruta 1"/>
          <p:cNvSpPr txBox="1"/>
          <p:nvPr/>
        </p:nvSpPr>
        <p:spPr>
          <a:xfrm>
            <a:off x="6142981" y="6453336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b="1" dirty="0" err="1"/>
              <a:t>After</a:t>
            </a:r>
            <a:r>
              <a:rPr lang="sv-SE" sz="1000" b="1" dirty="0"/>
              <a:t> Bergh</a:t>
            </a:r>
            <a:endParaRPr lang="en-US" sz="1000" b="1" dirty="0"/>
          </a:p>
        </p:txBody>
      </p:sp>
      <p:grpSp>
        <p:nvGrpSpPr>
          <p:cNvPr id="14" name="Grupp 13"/>
          <p:cNvGrpSpPr/>
          <p:nvPr/>
        </p:nvGrpSpPr>
        <p:grpSpPr>
          <a:xfrm>
            <a:off x="683568" y="1239629"/>
            <a:ext cx="7128792" cy="2174855"/>
            <a:chOff x="683568" y="1239629"/>
            <a:chExt cx="7128792" cy="2174855"/>
          </a:xfrm>
        </p:grpSpPr>
        <p:sp>
          <p:nvSpPr>
            <p:cNvPr id="9" name="textruta 8"/>
            <p:cNvSpPr txBox="1"/>
            <p:nvPr/>
          </p:nvSpPr>
          <p:spPr>
            <a:xfrm>
              <a:off x="683568" y="1952836"/>
              <a:ext cx="7128792" cy="1461648"/>
            </a:xfrm>
            <a:prstGeom prst="rect">
              <a:avLst/>
            </a:prstGeom>
            <a:solidFill>
              <a:srgbClr val="F6FCA2"/>
            </a:solidFill>
          </p:spPr>
          <p:txBody>
            <a:bodyPr wrap="square" rtlCol="0">
              <a:noAutofit/>
            </a:bodyPr>
            <a:lstStyle/>
            <a:p>
              <a:pPr>
                <a:tabLst>
                  <a:tab pos="3048000" algn="l"/>
                </a:tabLst>
              </a:pPr>
              <a:r>
                <a:rPr lang="sv-SE" sz="3200" b="1" dirty="0">
                  <a:solidFill>
                    <a:prstClr val="black"/>
                  </a:solidFill>
                  <a:latin typeface="Comic Sans MS" pitchFamily="66" charset="0"/>
                </a:rPr>
                <a:t> </a:t>
              </a:r>
              <a:r>
                <a:rPr lang="sv-SE" sz="2800" b="1" dirty="0">
                  <a:solidFill>
                    <a:prstClr val="black"/>
                  </a:solidFill>
                </a:rPr>
                <a:t>	 - </a:t>
              </a:r>
              <a:r>
                <a:rPr lang="sv-SE" sz="2800" b="1" dirty="0" err="1">
                  <a:solidFill>
                    <a:prstClr val="black"/>
                  </a:solidFill>
                </a:rPr>
                <a:t>light</a:t>
              </a:r>
              <a:r>
                <a:rPr lang="sv-SE" sz="2800" b="1" dirty="0">
                  <a:solidFill>
                    <a:prstClr val="black"/>
                  </a:solidFill>
                </a:rPr>
                <a:t> absorption </a:t>
              </a:r>
            </a:p>
            <a:p>
              <a:pPr>
                <a:tabLst>
                  <a:tab pos="3048000" algn="l"/>
                </a:tabLst>
              </a:pPr>
              <a:r>
                <a:rPr lang="sv-SE" sz="2800" b="1" dirty="0">
                  <a:solidFill>
                    <a:prstClr val="black"/>
                  </a:solidFill>
                </a:rPr>
                <a:t>     </a:t>
              </a:r>
              <a:r>
                <a:rPr lang="sv-SE" sz="2800" b="1" dirty="0" err="1">
                  <a:solidFill>
                    <a:prstClr val="black"/>
                  </a:solidFill>
                </a:rPr>
                <a:t>Increased</a:t>
              </a:r>
              <a:r>
                <a:rPr lang="sv-SE" sz="2800" b="1" dirty="0">
                  <a:solidFill>
                    <a:prstClr val="black"/>
                  </a:solidFill>
                </a:rPr>
                <a:t>  - CO</a:t>
              </a:r>
              <a:r>
                <a:rPr lang="sv-SE" sz="2800" b="1" baseline="-25000" dirty="0">
                  <a:solidFill>
                    <a:prstClr val="black"/>
                  </a:solidFill>
                </a:rPr>
                <a:t>2</a:t>
              </a:r>
              <a:r>
                <a:rPr lang="sv-SE" sz="2800" b="1" dirty="0">
                  <a:solidFill>
                    <a:prstClr val="black"/>
                  </a:solidFill>
                </a:rPr>
                <a:t> </a:t>
              </a:r>
              <a:r>
                <a:rPr lang="sv-SE" sz="2800" b="1" dirty="0" err="1">
                  <a:solidFill>
                    <a:prstClr val="black"/>
                  </a:solidFill>
                </a:rPr>
                <a:t>capture</a:t>
              </a:r>
              <a:endParaRPr lang="sv-SE" sz="2800" b="1" dirty="0">
                <a:solidFill>
                  <a:prstClr val="black"/>
                </a:solidFill>
              </a:endParaRPr>
            </a:p>
            <a:p>
              <a:pPr marL="0" lvl="6">
                <a:tabLst>
                  <a:tab pos="3048000" algn="l"/>
                </a:tabLst>
              </a:pPr>
              <a:r>
                <a:rPr lang="sv-SE" sz="2800" b="1" dirty="0">
                  <a:solidFill>
                    <a:prstClr val="black"/>
                  </a:solidFill>
                </a:rPr>
                <a:t>   	 - </a:t>
              </a:r>
              <a:r>
                <a:rPr lang="sv-SE" sz="2800" b="1" dirty="0" err="1">
                  <a:solidFill>
                    <a:prstClr val="black"/>
                  </a:solidFill>
                </a:rPr>
                <a:t>tree</a:t>
              </a:r>
              <a:r>
                <a:rPr lang="sv-SE" sz="2800" b="1" dirty="0">
                  <a:solidFill>
                    <a:prstClr val="black"/>
                  </a:solidFill>
                </a:rPr>
                <a:t> </a:t>
              </a:r>
              <a:r>
                <a:rPr lang="sv-SE" sz="2800" b="1" dirty="0" err="1">
                  <a:solidFill>
                    <a:prstClr val="black"/>
                  </a:solidFill>
                </a:rPr>
                <a:t>growth</a:t>
              </a:r>
              <a:endParaRPr lang="sv-SE" sz="2800" b="1" dirty="0">
                <a:solidFill>
                  <a:prstClr val="black"/>
                </a:solidFill>
              </a:endParaRPr>
            </a:p>
          </p:txBody>
        </p:sp>
        <p:grpSp>
          <p:nvGrpSpPr>
            <p:cNvPr id="13" name="Grupp 12"/>
            <p:cNvGrpSpPr/>
            <p:nvPr/>
          </p:nvGrpSpPr>
          <p:grpSpPr>
            <a:xfrm>
              <a:off x="3665116" y="1239629"/>
              <a:ext cx="834876" cy="2066843"/>
              <a:chOff x="3665116" y="1239629"/>
              <a:chExt cx="834876" cy="2066843"/>
            </a:xfrm>
          </p:grpSpPr>
          <p:sp>
            <p:nvSpPr>
              <p:cNvPr id="4" name="Vänster klammerparentes 3"/>
              <p:cNvSpPr/>
              <p:nvPr/>
            </p:nvSpPr>
            <p:spPr>
              <a:xfrm>
                <a:off x="3665116" y="1952836"/>
                <a:ext cx="258812" cy="1353636"/>
              </a:xfrm>
              <a:prstGeom prst="leftBrac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Ned 4"/>
              <p:cNvSpPr/>
              <p:nvPr/>
            </p:nvSpPr>
            <p:spPr>
              <a:xfrm>
                <a:off x="3995936" y="1239629"/>
                <a:ext cx="504056" cy="648072"/>
              </a:xfrm>
              <a:prstGeom prst="downArrow">
                <a:avLst/>
              </a:prstGeom>
              <a:solidFill>
                <a:srgbClr val="008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5" name="Bildobjekt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0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ÖBeståndsbilder 20071025 022x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3" y="360363"/>
            <a:ext cx="2376487" cy="19161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43" name="Grupp 15"/>
          <p:cNvGrpSpPr>
            <a:grpSpLocks/>
          </p:cNvGrpSpPr>
          <p:nvPr/>
        </p:nvGrpSpPr>
        <p:grpSpPr bwMode="auto">
          <a:xfrm>
            <a:off x="3497263" y="360363"/>
            <a:ext cx="5222875" cy="1920875"/>
            <a:chOff x="3419872" y="355997"/>
            <a:chExt cx="5223346" cy="1920875"/>
          </a:xfrm>
        </p:grpSpPr>
        <p:pic>
          <p:nvPicPr>
            <p:cNvPr id="10255" name="Picture 39" descr="Beståndsbilder 20071025 028 r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355997"/>
              <a:ext cx="2559050" cy="192087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ubrik 1"/>
            <p:cNvSpPr txBox="1">
              <a:spLocks/>
            </p:cNvSpPr>
            <p:nvPr/>
          </p:nvSpPr>
          <p:spPr>
            <a:xfrm>
              <a:off x="3419872" y="692696"/>
              <a:ext cx="2592288" cy="119675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r>
                <a:rPr lang="sv-SE" sz="3200" b="1" dirty="0" err="1">
                  <a:ln>
                    <a:solidFill>
                      <a:prstClr val="black"/>
                    </a:solidFill>
                  </a:ln>
                  <a:solidFill>
                    <a:srgbClr val="00B050"/>
                  </a:solidFill>
                  <a:latin typeface="Comic Sans MS" pitchFamily="66" charset="0"/>
                </a:rPr>
                <a:t>More</a:t>
              </a:r>
              <a:r>
                <a:rPr lang="sv-SE" sz="3200" b="1" dirty="0">
                  <a:ln>
                    <a:solidFill>
                      <a:prstClr val="black"/>
                    </a:solidFill>
                  </a:ln>
                  <a:solidFill>
                    <a:srgbClr val="00B050"/>
                  </a:solidFill>
                  <a:latin typeface="Comic Sans MS" pitchFamily="66" charset="0"/>
                </a:rPr>
                <a:t> </a:t>
              </a:r>
              <a:r>
                <a:rPr lang="sv-SE" sz="3200" b="1" dirty="0" err="1">
                  <a:ln>
                    <a:solidFill>
                      <a:prstClr val="black"/>
                    </a:solidFill>
                  </a:ln>
                  <a:solidFill>
                    <a:srgbClr val="00B050"/>
                  </a:solidFill>
                  <a:latin typeface="Comic Sans MS" pitchFamily="66" charset="0"/>
                </a:rPr>
                <a:t>trees</a:t>
              </a:r>
              <a:endParaRPr lang="sv-SE" sz="3200" b="1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omic Sans MS" pitchFamily="66" charset="0"/>
              </a:endParaRPr>
            </a:p>
            <a:p>
              <a:pPr algn="ctr" eaLnBrk="1" hangingPunct="1">
                <a:defRPr/>
              </a:pPr>
              <a:r>
                <a:rPr lang="sv-SE" sz="3200" b="1" dirty="0">
                  <a:ln>
                    <a:solidFill>
                      <a:prstClr val="black"/>
                    </a:solidFill>
                  </a:ln>
                  <a:solidFill>
                    <a:srgbClr val="00B05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18" name="Höger 17"/>
            <p:cNvSpPr/>
            <p:nvPr/>
          </p:nvSpPr>
          <p:spPr>
            <a:xfrm>
              <a:off x="3635791" y="1268809"/>
              <a:ext cx="2016307" cy="4318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v-SE">
                <a:solidFill>
                  <a:prstClr val="white"/>
                </a:solidFill>
              </a:endParaRPr>
            </a:p>
          </p:txBody>
        </p:sp>
      </p:grpSp>
      <p:grpSp>
        <p:nvGrpSpPr>
          <p:cNvPr id="10244" name="Grupp 26"/>
          <p:cNvGrpSpPr>
            <a:grpSpLocks/>
          </p:cNvGrpSpPr>
          <p:nvPr/>
        </p:nvGrpSpPr>
        <p:grpSpPr bwMode="auto">
          <a:xfrm>
            <a:off x="1763713" y="1989138"/>
            <a:ext cx="6985000" cy="3887787"/>
            <a:chOff x="1763688" y="1988840"/>
            <a:chExt cx="6984775" cy="3888432"/>
          </a:xfrm>
        </p:grpSpPr>
        <p:pic>
          <p:nvPicPr>
            <p:cNvPr id="10250" name="Picture 3" descr="Y:\Kenneths bilder\Film A\Rosinedal 12 roterad ogödslad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2420888"/>
              <a:ext cx="1678707" cy="345638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ruta 9"/>
            <p:cNvSpPr txBox="1"/>
            <p:nvPr/>
          </p:nvSpPr>
          <p:spPr>
            <a:xfrm>
              <a:off x="4213307" y="1988840"/>
              <a:ext cx="2307360" cy="923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sv-SE" sz="5400" b="1" dirty="0">
                  <a:ln w="3175">
                    <a:solidFill>
                      <a:prstClr val="black"/>
                    </a:solidFill>
                    <a:prstDash val="solid"/>
                    <a:miter lim="800000"/>
                  </a:ln>
                  <a:solidFill>
                    <a:srgbClr val="FFFF00"/>
                  </a:solidFill>
                  <a:effectLst>
                    <a:outerShdw blurRad="25500" dist="23000" dir="7020000" algn="tl">
                      <a:srgbClr val="000000">
                        <a:alpha val="50000"/>
                      </a:srgbClr>
                    </a:outerShdw>
                  </a:effectLst>
                  <a:latin typeface="Arial" charset="0"/>
                  <a:cs typeface="Arial" charset="0"/>
                </a:rPr>
                <a:t>and</a:t>
              </a:r>
            </a:p>
          </p:txBody>
        </p:sp>
        <p:pic>
          <p:nvPicPr>
            <p:cNvPr id="10252" name="Picture 2" descr="Y:\Kenneths bilder\Film A\Rosinedal 12 roterad gödslad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2420888"/>
              <a:ext cx="2592287" cy="3456384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ubrik 1"/>
            <p:cNvSpPr txBox="1">
              <a:spLocks/>
            </p:cNvSpPr>
            <p:nvPr/>
          </p:nvSpPr>
          <p:spPr>
            <a:xfrm>
              <a:off x="3497231" y="3140968"/>
              <a:ext cx="2586938" cy="1196752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 eaLnBrk="1" hangingPunct="1">
                <a:defRPr/>
              </a:pPr>
              <a:r>
                <a:rPr lang="sv-SE" sz="3200" b="1" dirty="0" err="1">
                  <a:ln>
                    <a:solidFill>
                      <a:prstClr val="black"/>
                    </a:solidFill>
                  </a:ln>
                  <a:solidFill>
                    <a:srgbClr val="00B050"/>
                  </a:solidFill>
                  <a:latin typeface="Comic Sans MS" pitchFamily="66" charset="0"/>
                </a:rPr>
                <a:t>Nutrient</a:t>
              </a:r>
              <a:endParaRPr lang="sv-SE" sz="3200" b="1" dirty="0">
                <a:ln>
                  <a:solidFill>
                    <a:prstClr val="black"/>
                  </a:solidFill>
                </a:ln>
                <a:solidFill>
                  <a:srgbClr val="00B050"/>
                </a:solidFill>
                <a:latin typeface="Comic Sans MS" pitchFamily="66" charset="0"/>
              </a:endParaRPr>
            </a:p>
            <a:p>
              <a:pPr algn="ctr" eaLnBrk="1" hangingPunct="1">
                <a:defRPr/>
              </a:pPr>
              <a:r>
                <a:rPr lang="sv-SE" sz="3200" b="1" dirty="0">
                  <a:ln>
                    <a:solidFill>
                      <a:prstClr val="black"/>
                    </a:solidFill>
                  </a:ln>
                  <a:solidFill>
                    <a:srgbClr val="00B05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22" name="Höger 21"/>
            <p:cNvSpPr/>
            <p:nvPr/>
          </p:nvSpPr>
          <p:spPr>
            <a:xfrm>
              <a:off x="3713075" y="3716327"/>
              <a:ext cx="2227190" cy="433459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v-SE">
                <a:solidFill>
                  <a:prstClr val="white"/>
                </a:solidFill>
              </a:endParaRPr>
            </a:p>
          </p:txBody>
        </p:sp>
      </p:grpSp>
      <p:grpSp>
        <p:nvGrpSpPr>
          <p:cNvPr id="10245" name="Grupp 22"/>
          <p:cNvGrpSpPr>
            <a:grpSpLocks/>
          </p:cNvGrpSpPr>
          <p:nvPr/>
        </p:nvGrpSpPr>
        <p:grpSpPr bwMode="auto">
          <a:xfrm>
            <a:off x="2495550" y="4652963"/>
            <a:ext cx="4679950" cy="2160587"/>
            <a:chOff x="2483768" y="4653136"/>
            <a:chExt cx="4680520" cy="2160240"/>
          </a:xfrm>
        </p:grpSpPr>
        <p:sp>
          <p:nvSpPr>
            <p:cNvPr id="5" name="Rubrik 1"/>
            <p:cNvSpPr txBox="1">
              <a:spLocks/>
            </p:cNvSpPr>
            <p:nvPr/>
          </p:nvSpPr>
          <p:spPr>
            <a:xfrm>
              <a:off x="2483768" y="5949280"/>
              <a:ext cx="4680520" cy="864096"/>
            </a:xfrm>
            <a:prstGeom prst="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anchor="ctr">
              <a:normAutofit fontScale="92500"/>
            </a:bodyPr>
            <a:lstStyle/>
            <a:p>
              <a:pPr algn="ctr" eaLnBrk="1" hangingPunct="1">
                <a:defRPr/>
              </a:pPr>
              <a:r>
                <a:rPr lang="sv-SE" sz="5400" b="1" dirty="0" err="1">
                  <a:ln>
                    <a:solidFill>
                      <a:prstClr val="black"/>
                    </a:solidFill>
                  </a:ln>
                  <a:solidFill>
                    <a:srgbClr val="00B050"/>
                  </a:solidFill>
                  <a:latin typeface="Comic Sans MS" pitchFamily="66" charset="0"/>
                </a:rPr>
                <a:t>More</a:t>
              </a:r>
              <a:r>
                <a:rPr lang="sv-SE" sz="5400" b="1" dirty="0">
                  <a:ln>
                    <a:solidFill>
                      <a:prstClr val="black"/>
                    </a:solidFill>
                  </a:ln>
                  <a:solidFill>
                    <a:srgbClr val="00B050"/>
                  </a:solidFill>
                  <a:latin typeface="Comic Sans MS" pitchFamily="66" charset="0"/>
                </a:rPr>
                <a:t> </a:t>
              </a:r>
              <a:r>
                <a:rPr lang="sv-SE" sz="5400" b="1" dirty="0" err="1">
                  <a:ln>
                    <a:solidFill>
                      <a:prstClr val="black"/>
                    </a:solidFill>
                  </a:ln>
                  <a:solidFill>
                    <a:srgbClr val="00B050"/>
                  </a:solidFill>
                  <a:latin typeface="Comic Sans MS" pitchFamily="66" charset="0"/>
                </a:rPr>
                <a:t>Needles</a:t>
              </a:r>
              <a:r>
                <a:rPr lang="sv-SE" sz="5400" b="1" dirty="0">
                  <a:ln>
                    <a:solidFill>
                      <a:prstClr val="black"/>
                    </a:solidFill>
                  </a:ln>
                  <a:solidFill>
                    <a:srgbClr val="00B050"/>
                  </a:solidFill>
                  <a:latin typeface="Comic Sans MS" pitchFamily="66" charset="0"/>
                </a:rPr>
                <a:t> </a:t>
              </a:r>
            </a:p>
          </p:txBody>
        </p:sp>
        <p:sp>
          <p:nvSpPr>
            <p:cNvPr id="24" name="Ned 23"/>
            <p:cNvSpPr/>
            <p:nvPr/>
          </p:nvSpPr>
          <p:spPr>
            <a:xfrm>
              <a:off x="4284212" y="4653136"/>
              <a:ext cx="935152" cy="1223765"/>
            </a:xfrm>
            <a:prstGeom prst="downArrow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sv-SE">
                <a:solidFill>
                  <a:prstClr val="white"/>
                </a:solidFill>
              </a:endParaRPr>
            </a:p>
          </p:txBody>
        </p:sp>
      </p:grpSp>
      <p:sp>
        <p:nvSpPr>
          <p:cNvPr id="10246" name="Platshållare för bildnummer 1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0E22FF-5028-4852-A762-256EB3D3BA2C}" type="slidenum">
              <a:rPr lang="sv-SE" altLang="en-US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sv-SE" altLang="en-US" sz="1400"/>
          </a:p>
        </p:txBody>
      </p:sp>
      <p:sp>
        <p:nvSpPr>
          <p:cNvPr id="10247" name="textruta 16"/>
          <p:cNvSpPr txBox="1">
            <a:spLocks noChangeArrowheads="1"/>
          </p:cNvSpPr>
          <p:nvPr/>
        </p:nvSpPr>
        <p:spPr bwMode="auto">
          <a:xfrm>
            <a:off x="-36513" y="6488113"/>
            <a:ext cx="104457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sv-SE" altLang="en-US" sz="1800" i="1"/>
              <a:t>Kenneth</a:t>
            </a:r>
          </a:p>
        </p:txBody>
      </p:sp>
    </p:spTree>
    <p:extLst>
      <p:ext uri="{BB962C8B-B14F-4D97-AF65-F5344CB8AC3E}">
        <p14:creationId xmlns:p14="http://schemas.microsoft.com/office/powerpoint/2010/main" val="23143059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151793"/>
              </p:ext>
            </p:extLst>
          </p:nvPr>
        </p:nvGraphicFramePr>
        <p:xfrm>
          <a:off x="1238424" y="1175544"/>
          <a:ext cx="6523136" cy="5443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147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75556" y="764704"/>
            <a:ext cx="6515100" cy="114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sv-SE" sz="2800" b="1" dirty="0" err="1">
                <a:latin typeface="Comic Sans MS" pitchFamily="66" charset="0"/>
              </a:rPr>
              <a:t>Accumulated</a:t>
            </a:r>
            <a:r>
              <a:rPr lang="sv-SE" sz="2800" b="1" dirty="0">
                <a:latin typeface="Comic Sans MS" pitchFamily="66" charset="0"/>
              </a:rPr>
              <a:t> </a:t>
            </a:r>
            <a:r>
              <a:rPr lang="sv-SE" sz="2800" b="1" dirty="0" err="1">
                <a:latin typeface="Comic Sans MS" pitchFamily="66" charset="0"/>
              </a:rPr>
              <a:t>tree</a:t>
            </a:r>
            <a:r>
              <a:rPr lang="sv-SE" sz="2800" b="1" dirty="0">
                <a:latin typeface="Comic Sans MS" pitchFamily="66" charset="0"/>
              </a:rPr>
              <a:t> </a:t>
            </a:r>
            <a:r>
              <a:rPr lang="sv-SE" sz="2800" b="1" dirty="0" err="1">
                <a:latin typeface="Comic Sans MS" pitchFamily="66" charset="0"/>
              </a:rPr>
              <a:t>growth</a:t>
            </a:r>
            <a:endParaRPr lang="sv-SE" sz="2800" b="1" dirty="0">
              <a:latin typeface="Comic Sans MS" pitchFamily="66" charset="0"/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500188" y="1966913"/>
          <a:ext cx="614680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2" name="Graph" r:id="rId4" imgW="4131360" imgH="2901600" progId="Origin50.Graph">
                  <p:embed/>
                </p:oleObj>
              </mc:Choice>
              <mc:Fallback>
                <p:oleObj name="Graph" r:id="rId4" imgW="413136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966913"/>
                        <a:ext cx="6146800" cy="4319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500188" y="1968500"/>
          <a:ext cx="61468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3" name="Graph" r:id="rId6" imgW="4131360" imgH="2901600" progId="Origin50.Graph">
                  <p:embed/>
                </p:oleObj>
              </mc:Choice>
              <mc:Fallback>
                <p:oleObj name="Graph" r:id="rId6" imgW="413136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968500"/>
                        <a:ext cx="6146800" cy="431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032306"/>
              </p:ext>
            </p:extLst>
          </p:nvPr>
        </p:nvGraphicFramePr>
        <p:xfrm>
          <a:off x="1497013" y="1968500"/>
          <a:ext cx="6072187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94" name="Graph" r:id="rId8" imgW="4131360" imgH="2901600" progId="Origin50.Graph">
                  <p:embed/>
                </p:oleObj>
              </mc:Choice>
              <mc:Fallback>
                <p:oleObj name="Graph" r:id="rId8" imgW="413136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1968500"/>
                        <a:ext cx="6072187" cy="4318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Bildobjekt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6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83568" y="1112260"/>
            <a:ext cx="7963792" cy="95410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Growth increasing manage-</a:t>
            </a:r>
            <a:r>
              <a:rPr lang="en-GB" sz="2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ment,total</a:t>
            </a: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harvested tree biomass/ha during a rotation</a:t>
            </a:r>
          </a:p>
        </p:txBody>
      </p:sp>
      <p:graphicFrame>
        <p:nvGraphicFramePr>
          <p:cNvPr id="28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072008"/>
              </p:ext>
            </p:extLst>
          </p:nvPr>
        </p:nvGraphicFramePr>
        <p:xfrm>
          <a:off x="107950" y="2225136"/>
          <a:ext cx="3508384" cy="2587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1" name="Grupp 10"/>
          <p:cNvGrpSpPr/>
          <p:nvPr/>
        </p:nvGrpSpPr>
        <p:grpSpPr>
          <a:xfrm>
            <a:off x="533599" y="4896544"/>
            <a:ext cx="2363755" cy="1772816"/>
            <a:chOff x="533599" y="4709516"/>
            <a:chExt cx="2363755" cy="1772816"/>
          </a:xfrm>
        </p:grpSpPr>
        <p:pic>
          <p:nvPicPr>
            <p:cNvPr id="2" name="Bildobjekt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99" y="4709516"/>
              <a:ext cx="2363755" cy="1772816"/>
            </a:xfrm>
            <a:prstGeom prst="rect">
              <a:avLst/>
            </a:prstGeom>
          </p:spPr>
        </p:pic>
        <p:sp>
          <p:nvSpPr>
            <p:cNvPr id="10" name="textruta 9"/>
            <p:cNvSpPr txBox="1"/>
            <p:nvPr/>
          </p:nvSpPr>
          <p:spPr>
            <a:xfrm>
              <a:off x="1375784" y="4833316"/>
              <a:ext cx="1478290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1600" dirty="0"/>
                <a:t>30 t </a:t>
              </a:r>
              <a:r>
                <a:rPr lang="sv-SE" sz="1600" dirty="0" err="1"/>
                <a:t>dw</a:t>
              </a:r>
              <a:r>
                <a:rPr lang="sv-SE" sz="1600" dirty="0"/>
                <a:t>, 17 %</a:t>
              </a:r>
              <a:endParaRPr lang="en-US" sz="1600" dirty="0"/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4139952" y="4509121"/>
            <a:ext cx="4752528" cy="2160239"/>
            <a:chOff x="3707904" y="2060848"/>
            <a:chExt cx="4752528" cy="2160239"/>
          </a:xfrm>
        </p:grpSpPr>
        <p:grpSp>
          <p:nvGrpSpPr>
            <p:cNvPr id="13" name="Grupp 12"/>
            <p:cNvGrpSpPr/>
            <p:nvPr/>
          </p:nvGrpSpPr>
          <p:grpSpPr>
            <a:xfrm>
              <a:off x="6156432" y="2060848"/>
              <a:ext cx="2304000" cy="2160000"/>
              <a:chOff x="6156432" y="2060848"/>
              <a:chExt cx="2304000" cy="2160000"/>
            </a:xfrm>
          </p:grpSpPr>
          <p:pic>
            <p:nvPicPr>
              <p:cNvPr id="7" name="Bildobjekt 6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994"/>
              <a:stretch/>
            </p:blipFill>
            <p:spPr>
              <a:xfrm>
                <a:off x="6156432" y="2060848"/>
                <a:ext cx="2304000" cy="2160000"/>
              </a:xfrm>
              <a:prstGeom prst="rect">
                <a:avLst/>
              </a:prstGeom>
            </p:spPr>
          </p:pic>
          <p:sp>
            <p:nvSpPr>
              <p:cNvPr id="14" name="textruta 13"/>
              <p:cNvSpPr txBox="1"/>
              <p:nvPr/>
            </p:nvSpPr>
            <p:spPr>
              <a:xfrm>
                <a:off x="6899052" y="2132856"/>
                <a:ext cx="144623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v-SE" sz="1600" dirty="0"/>
                  <a:t>71 t </a:t>
                </a:r>
                <a:r>
                  <a:rPr lang="sv-SE" sz="1600" dirty="0" err="1"/>
                  <a:t>dw</a:t>
                </a:r>
                <a:r>
                  <a:rPr lang="sv-SE" sz="1600" dirty="0"/>
                  <a:t>, 41 %</a:t>
                </a:r>
                <a:endParaRPr lang="en-US" sz="1600" dirty="0"/>
              </a:p>
            </p:txBody>
          </p:sp>
        </p:grpSp>
        <p:grpSp>
          <p:nvGrpSpPr>
            <p:cNvPr id="12" name="Grupp 11"/>
            <p:cNvGrpSpPr/>
            <p:nvPr/>
          </p:nvGrpSpPr>
          <p:grpSpPr>
            <a:xfrm>
              <a:off x="3707904" y="2060848"/>
              <a:ext cx="2300514" cy="2160239"/>
              <a:chOff x="3707904" y="2060848"/>
              <a:chExt cx="2300514" cy="2160239"/>
            </a:xfrm>
          </p:grpSpPr>
          <p:pic>
            <p:nvPicPr>
              <p:cNvPr id="8" name="Bildobjekt 7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129"/>
              <a:stretch/>
            </p:blipFill>
            <p:spPr>
              <a:xfrm>
                <a:off x="3707904" y="2060848"/>
                <a:ext cx="2300514" cy="2160239"/>
              </a:xfrm>
              <a:prstGeom prst="rect">
                <a:avLst/>
              </a:prstGeom>
            </p:spPr>
          </p:pic>
          <p:sp>
            <p:nvSpPr>
              <p:cNvPr id="15" name="textruta 14"/>
              <p:cNvSpPr txBox="1"/>
              <p:nvPr/>
            </p:nvSpPr>
            <p:spPr>
              <a:xfrm>
                <a:off x="4418582" y="2132856"/>
                <a:ext cx="1446230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v-SE" sz="1600" dirty="0"/>
                  <a:t>71 t </a:t>
                </a:r>
                <a:r>
                  <a:rPr lang="sv-SE" sz="1600" dirty="0" err="1"/>
                  <a:t>dw</a:t>
                </a:r>
                <a:r>
                  <a:rPr lang="sv-SE" sz="1600" dirty="0"/>
                  <a:t>, 41 %</a:t>
                </a:r>
                <a:endParaRPr lang="en-US" sz="1600" dirty="0"/>
              </a:p>
            </p:txBody>
          </p:sp>
        </p:grpSp>
      </p:grpSp>
      <p:grpSp>
        <p:nvGrpSpPr>
          <p:cNvPr id="29" name="Grupp 28"/>
          <p:cNvGrpSpPr/>
          <p:nvPr/>
        </p:nvGrpSpPr>
        <p:grpSpPr>
          <a:xfrm>
            <a:off x="3707904" y="2204864"/>
            <a:ext cx="5184576" cy="2173437"/>
            <a:chOff x="3707904" y="2204864"/>
            <a:chExt cx="5184576" cy="2173437"/>
          </a:xfrm>
        </p:grpSpPr>
        <p:pic>
          <p:nvPicPr>
            <p:cNvPr id="65538" name="Bild 1" descr="GROT-skot1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83" r="7653"/>
            <a:stretch/>
          </p:blipFill>
          <p:spPr bwMode="auto">
            <a:xfrm>
              <a:off x="3707904" y="2204864"/>
              <a:ext cx="2812354" cy="21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ruta 15"/>
            <p:cNvSpPr txBox="1"/>
            <p:nvPr/>
          </p:nvSpPr>
          <p:spPr>
            <a:xfrm>
              <a:off x="3865904" y="2290309"/>
              <a:ext cx="914033" cy="338554"/>
            </a:xfrm>
            <a:prstGeom prst="rect">
              <a:avLst/>
            </a:prstGeom>
            <a:solidFill>
              <a:srgbClr val="FFE89F"/>
            </a:solidFill>
          </p:spPr>
          <p:txBody>
            <a:bodyPr wrap="none" rtlCol="0">
              <a:spAutoFit/>
            </a:bodyPr>
            <a:lstStyle/>
            <a:p>
              <a:r>
                <a:rPr lang="sv-SE" sz="1600" dirty="0"/>
                <a:t>20 t </a:t>
              </a:r>
              <a:r>
                <a:rPr lang="sv-SE" sz="1600" dirty="0" err="1"/>
                <a:t>dw</a:t>
              </a:r>
              <a:endParaRPr lang="en-US" sz="1600" dirty="0"/>
            </a:p>
          </p:txBody>
        </p:sp>
        <p:grpSp>
          <p:nvGrpSpPr>
            <p:cNvPr id="19" name="Grupp 18"/>
            <p:cNvGrpSpPr/>
            <p:nvPr/>
          </p:nvGrpSpPr>
          <p:grpSpPr>
            <a:xfrm>
              <a:off x="6580967" y="2218301"/>
              <a:ext cx="2311513" cy="2160000"/>
              <a:chOff x="6133817" y="4293096"/>
              <a:chExt cx="2311513" cy="2160000"/>
            </a:xfrm>
          </p:grpSpPr>
          <p:pic>
            <p:nvPicPr>
              <p:cNvPr id="5" name="Bildobjekt 4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34882"/>
              <a:stretch/>
            </p:blipFill>
            <p:spPr>
              <a:xfrm>
                <a:off x="6133817" y="4293096"/>
                <a:ext cx="2311513" cy="2160000"/>
              </a:xfrm>
              <a:prstGeom prst="rect">
                <a:avLst/>
              </a:prstGeom>
            </p:spPr>
          </p:pic>
          <p:sp>
            <p:nvSpPr>
              <p:cNvPr id="17" name="textruta 16"/>
              <p:cNvSpPr txBox="1"/>
              <p:nvPr/>
            </p:nvSpPr>
            <p:spPr>
              <a:xfrm>
                <a:off x="7431111" y="4365104"/>
                <a:ext cx="914033" cy="338554"/>
              </a:xfrm>
              <a:prstGeom prst="rect">
                <a:avLst/>
              </a:prstGeom>
              <a:solidFill>
                <a:srgbClr val="FFE89F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sv-SE" sz="1600" dirty="0"/>
                  <a:t>30 t </a:t>
                </a:r>
                <a:r>
                  <a:rPr lang="sv-SE" sz="1600" dirty="0" err="1"/>
                  <a:t>dw</a:t>
                </a:r>
                <a:endParaRPr lang="en-US" sz="1600" dirty="0"/>
              </a:p>
            </p:txBody>
          </p:sp>
        </p:grpSp>
      </p:grpSp>
      <p:pic>
        <p:nvPicPr>
          <p:cNvPr id="22" name="Bildobjekt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8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8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076700"/>
            <a:ext cx="7772400" cy="650875"/>
          </a:xfrm>
        </p:spPr>
        <p:txBody>
          <a:bodyPr anchor="ctr"/>
          <a:lstStyle/>
          <a:p>
            <a:pPr eaLnBrk="1" hangingPunct="1"/>
            <a:r>
              <a:rPr lang="en-GB" altLang="sv-SE" sz="4000"/>
              <a:t> </a:t>
            </a:r>
          </a:p>
        </p:txBody>
      </p:sp>
      <p:pic>
        <p:nvPicPr>
          <p:cNvPr id="27651" name="Picture 3" descr="sol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689717" y="1899008"/>
            <a:ext cx="2909771" cy="369332"/>
          </a:xfrm>
          <a:prstGeom prst="rect">
            <a:avLst/>
          </a:prstGeom>
          <a:solidFill>
            <a:srgbClr val="059D1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sv-SE" sz="1800" b="1" dirty="0" smtClean="0">
                <a:solidFill>
                  <a:schemeClr val="bg1"/>
                </a:solidFill>
              </a:rPr>
              <a:t>Carbohydrates </a:t>
            </a:r>
            <a:r>
              <a:rPr lang="en-GB" altLang="sv-SE" sz="1800" b="1" dirty="0">
                <a:solidFill>
                  <a:schemeClr val="bg1"/>
                </a:solidFill>
              </a:rPr>
              <a:t>+ </a:t>
            </a:r>
            <a:r>
              <a:rPr lang="en-GB" altLang="sv-SE" sz="1800" b="1" dirty="0" smtClean="0">
                <a:solidFill>
                  <a:schemeClr val="bg1"/>
                </a:solidFill>
              </a:rPr>
              <a:t>oxygen</a:t>
            </a:r>
            <a:endParaRPr lang="en-GB" altLang="sv-SE" sz="1800" b="1" dirty="0">
              <a:solidFill>
                <a:schemeClr val="bg1"/>
              </a:solidFill>
            </a:endParaRP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562225" y="431007"/>
            <a:ext cx="4166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sv-SE" b="1" dirty="0" smtClean="0">
                <a:solidFill>
                  <a:srgbClr val="FFCC00"/>
                </a:solidFill>
              </a:rPr>
              <a:t>Photosynthesis</a:t>
            </a:r>
            <a:endParaRPr lang="en-GB" altLang="sv-SE" b="1" dirty="0">
              <a:solidFill>
                <a:srgbClr val="FFCC00"/>
              </a:solidFill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0939" y="1903113"/>
            <a:ext cx="4787900" cy="369332"/>
          </a:xfrm>
          <a:prstGeom prst="rect">
            <a:avLst/>
          </a:prstGeom>
          <a:solidFill>
            <a:srgbClr val="059D13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sv-SE" sz="1800" b="1" dirty="0" smtClean="0">
                <a:solidFill>
                  <a:schemeClr val="bg1"/>
                </a:solidFill>
              </a:rPr>
              <a:t>Carbon dioxide </a:t>
            </a:r>
            <a:r>
              <a:rPr lang="en-GB" altLang="sv-SE" sz="1800" b="1" dirty="0">
                <a:solidFill>
                  <a:schemeClr val="bg1"/>
                </a:solidFill>
              </a:rPr>
              <a:t>+ W</a:t>
            </a:r>
            <a:r>
              <a:rPr lang="en-GB" altLang="sv-SE" sz="1800" b="1" dirty="0" smtClean="0">
                <a:solidFill>
                  <a:schemeClr val="bg1"/>
                </a:solidFill>
              </a:rPr>
              <a:t>ater </a:t>
            </a:r>
            <a:r>
              <a:rPr lang="en-GB" altLang="sv-SE" sz="1800" b="1" dirty="0">
                <a:solidFill>
                  <a:schemeClr val="bg1"/>
                </a:solidFill>
              </a:rPr>
              <a:t>+ </a:t>
            </a:r>
            <a:r>
              <a:rPr lang="en-GB" altLang="sv-SE" sz="1800" b="1" dirty="0" smtClean="0">
                <a:solidFill>
                  <a:schemeClr val="bg1"/>
                </a:solidFill>
              </a:rPr>
              <a:t>Light energy</a:t>
            </a:r>
            <a:r>
              <a:rPr lang="en-GB" altLang="sv-SE" sz="18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endParaRPr lang="en-GB" altLang="sv-SE" sz="18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7655" name="AutoShape 7"/>
          <p:cNvSpPr>
            <a:spLocks noChangeArrowheads="1"/>
          </p:cNvSpPr>
          <p:nvPr/>
        </p:nvSpPr>
        <p:spPr bwMode="auto">
          <a:xfrm>
            <a:off x="4932363" y="1916113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2F73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27660" name="Text Box 34"/>
          <p:cNvSpPr txBox="1">
            <a:spLocks noChangeArrowheads="1"/>
          </p:cNvSpPr>
          <p:nvPr/>
        </p:nvSpPr>
        <p:spPr bwMode="auto">
          <a:xfrm>
            <a:off x="0" y="6613525"/>
            <a:ext cx="3594100" cy="244475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en-GB" altLang="sv-SE" sz="1000" b="1">
                <a:solidFill>
                  <a:schemeClr val="bg1"/>
                </a:solidFill>
                <a:latin typeface="Arial" panose="020B0604020202020204" pitchFamily="34" charset="0"/>
              </a:rPr>
              <a:t>Kenneth Sahlén, SLU, Inst f skogens ekologi och skötsel</a:t>
            </a:r>
          </a:p>
        </p:txBody>
      </p:sp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685431"/>
              </p:ext>
            </p:extLst>
          </p:nvPr>
        </p:nvGraphicFramePr>
        <p:xfrm>
          <a:off x="1897856" y="2995613"/>
          <a:ext cx="5029200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18" name="Graph" r:id="rId5" imgW="4131720" imgH="2901600" progId="Origin50.Graph">
                  <p:embed/>
                </p:oleObj>
              </mc:Choice>
              <mc:Fallback>
                <p:oleObj name="Graph" r:id="rId5" imgW="413172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7856" y="2995613"/>
                        <a:ext cx="5029200" cy="3238500"/>
                      </a:xfrm>
                      <a:prstGeom prst="rect">
                        <a:avLst/>
                      </a:prstGeom>
                      <a:solidFill>
                        <a:srgbClr val="CCFFCC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Bildobjekt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78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43608" y="908720"/>
            <a:ext cx="7992888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climate benefit of the Swedish forest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1259632" y="3212976"/>
            <a:ext cx="7128792" cy="1769395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 eaLnBrk="1" hangingPunct="1">
              <a:lnSpc>
                <a:spcPts val="4500"/>
              </a:lnSpc>
              <a:buFont typeface="Arial" pitchFamily="34" charset="0"/>
              <a:buChar char="•"/>
              <a:defRPr/>
            </a:pPr>
            <a:r>
              <a:rPr lang="en-GB" sz="2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In what way can the Swedish forest contribute to a counteraction of the increased greenhouse effect ?</a:t>
            </a:r>
            <a:endParaRPr lang="en-GB" sz="2800" baseline="30000" dirty="0">
              <a:ln>
                <a:solidFill>
                  <a:schemeClr val="tx1"/>
                </a:solidFill>
              </a:ln>
              <a:solidFill>
                <a:srgbClr val="CC6600"/>
              </a:solidFill>
            </a:endParaRPr>
          </a:p>
        </p:txBody>
      </p:sp>
      <p:pic>
        <p:nvPicPr>
          <p:cNvPr id="6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248" y="3404248"/>
            <a:ext cx="233504" cy="49503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61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3568" y="1268760"/>
            <a:ext cx="7258050" cy="65405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sv-SE" sz="3200" b="1" dirty="0">
                <a:latin typeface="Comic Sans MS" pitchFamily="66" charset="0"/>
              </a:rPr>
              <a:t> </a:t>
            </a:r>
            <a:r>
              <a:rPr lang="sv-SE" sz="3100" b="1" dirty="0" smtClean="0">
                <a:latin typeface="Comic Sans MS" pitchFamily="66" charset="0"/>
              </a:rPr>
              <a:t>Total sequestration in </a:t>
            </a:r>
            <a:r>
              <a:rPr lang="sv-SE" sz="3100" b="1" dirty="0" err="1" smtClean="0">
                <a:latin typeface="Comic Sans MS" pitchFamily="66" charset="0"/>
              </a:rPr>
              <a:t>trees</a:t>
            </a:r>
            <a:endParaRPr lang="sv-SE" sz="3200" b="1" dirty="0">
              <a:latin typeface="Comic Sans MS" pitchFamily="66" charset="0"/>
            </a:endParaRPr>
          </a:p>
        </p:txBody>
      </p:sp>
      <p:graphicFrame>
        <p:nvGraphicFramePr>
          <p:cNvPr id="12290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494487"/>
              </p:ext>
            </p:extLst>
          </p:nvPr>
        </p:nvGraphicFramePr>
        <p:xfrm>
          <a:off x="323528" y="2564905"/>
          <a:ext cx="3240360" cy="28803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5" r:id="rId3" imgW="8498561" imgH="5035732" progId="Excel.Sheet.8">
                  <p:embed/>
                </p:oleObj>
              </mc:Choice>
              <mc:Fallback>
                <p:oleObj r:id="rId3" imgW="8498561" imgH="503573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564905"/>
                        <a:ext cx="3240360" cy="288032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Diagra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42837"/>
              </p:ext>
            </p:extLst>
          </p:nvPr>
        </p:nvGraphicFramePr>
        <p:xfrm>
          <a:off x="3995738" y="2578100"/>
          <a:ext cx="3243262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66" name="Worksheet" r:id="rId5" imgW="8505757" imgH="5029200" progId="Excel.Sheet.8">
                  <p:embed/>
                </p:oleObj>
              </mc:Choice>
              <mc:Fallback>
                <p:oleObj name="Worksheet" r:id="rId5" imgW="8505757" imgH="502920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2578100"/>
                        <a:ext cx="3243262" cy="287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objekt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819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332723" y="804545"/>
            <a:ext cx="6322577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C0</a:t>
            </a:r>
            <a:r>
              <a:rPr lang="en-GB" sz="28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GB" sz="2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effect of tree biomass use </a:t>
            </a:r>
          </a:p>
        </p:txBody>
      </p:sp>
      <p:pic>
        <p:nvPicPr>
          <p:cNvPr id="7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181322" y="2348880"/>
            <a:ext cx="1193390" cy="108000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09"/>
          <a:stretch/>
        </p:blipFill>
        <p:spPr>
          <a:xfrm>
            <a:off x="169416" y="3501008"/>
            <a:ext cx="1188000" cy="108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653136"/>
            <a:ext cx="1195200" cy="10800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20" name="textruta 19"/>
          <p:cNvSpPr txBox="1"/>
          <p:nvPr/>
        </p:nvSpPr>
        <p:spPr>
          <a:xfrm>
            <a:off x="333716" y="1409279"/>
            <a:ext cx="8587607" cy="646331"/>
          </a:xfrm>
          <a:prstGeom prst="rect">
            <a:avLst/>
          </a:prstGeom>
          <a:solidFill>
            <a:srgbClr val="FFE89F"/>
          </a:solidFill>
        </p:spPr>
        <p:txBody>
          <a:bodyPr wrap="none" rtlCol="0">
            <a:spAutoFit/>
          </a:bodyPr>
          <a:lstStyle/>
          <a:p>
            <a:r>
              <a:rPr lang="sv-SE" sz="1800" b="1" dirty="0" err="1"/>
              <a:t>Fuel</a:t>
            </a:r>
            <a:r>
              <a:rPr lang="sv-SE" sz="1800" b="1" dirty="0"/>
              <a:t> substitution emission </a:t>
            </a:r>
            <a:r>
              <a:rPr lang="sv-SE" sz="1800" b="1" dirty="0" err="1"/>
              <a:t>reduction</a:t>
            </a:r>
            <a:r>
              <a:rPr lang="sv-SE" sz="1800" b="1" dirty="0"/>
              <a:t> </a:t>
            </a:r>
            <a:r>
              <a:rPr lang="sv-SE" sz="1800" b="1" dirty="0" err="1"/>
              <a:t>factor</a:t>
            </a:r>
            <a:r>
              <a:rPr lang="sv-SE" sz="1800" b="1" dirty="0"/>
              <a:t> = 0,75 kg C /kg C in </a:t>
            </a:r>
            <a:r>
              <a:rPr lang="sv-SE" sz="1800" b="1" dirty="0" err="1"/>
              <a:t>biomass</a:t>
            </a:r>
            <a:endParaRPr lang="sv-SE" sz="1800" b="1" dirty="0"/>
          </a:p>
          <a:p>
            <a:r>
              <a:rPr lang="sv-SE" sz="1800" b="1" dirty="0"/>
              <a:t>Product substitution emission </a:t>
            </a:r>
            <a:r>
              <a:rPr lang="sv-SE" sz="1800" b="1" dirty="0" err="1"/>
              <a:t>reduction</a:t>
            </a:r>
            <a:r>
              <a:rPr lang="sv-SE" sz="1800" b="1" dirty="0"/>
              <a:t> </a:t>
            </a:r>
            <a:r>
              <a:rPr lang="sv-SE" sz="1800" b="1" dirty="0" err="1"/>
              <a:t>factor</a:t>
            </a:r>
            <a:r>
              <a:rPr lang="sv-SE" sz="1800" b="1" dirty="0"/>
              <a:t> = 2,0  kg C/ kg C       ”</a:t>
            </a:r>
            <a:endParaRPr lang="en-US" sz="1800" b="1" dirty="0"/>
          </a:p>
        </p:txBody>
      </p:sp>
      <p:sp>
        <p:nvSpPr>
          <p:cNvPr id="21" name="textruta 20"/>
          <p:cNvSpPr txBox="1"/>
          <p:nvPr/>
        </p:nvSpPr>
        <p:spPr>
          <a:xfrm>
            <a:off x="35496" y="6093296"/>
            <a:ext cx="51635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1800" b="1" dirty="0"/>
              <a:t>Total emission </a:t>
            </a:r>
            <a:r>
              <a:rPr lang="sv-SE" sz="1800" b="1" dirty="0" err="1"/>
              <a:t>reduction</a:t>
            </a:r>
            <a:r>
              <a:rPr lang="sv-SE" sz="1800" b="1" dirty="0"/>
              <a:t> = 260 t CO</a:t>
            </a:r>
            <a:r>
              <a:rPr lang="sv-SE" sz="1800" b="1" baseline="-25000" dirty="0"/>
              <a:t>2</a:t>
            </a:r>
            <a:r>
              <a:rPr lang="sv-SE" sz="1800" b="1" dirty="0"/>
              <a:t>/ha </a:t>
            </a:r>
          </a:p>
          <a:p>
            <a:r>
              <a:rPr lang="sv-SE" sz="1800" b="1" dirty="0"/>
              <a:t>or  575 kg CO</a:t>
            </a:r>
            <a:r>
              <a:rPr lang="sv-SE" sz="1800" b="1" baseline="-25000" dirty="0"/>
              <a:t>2</a:t>
            </a:r>
            <a:r>
              <a:rPr lang="sv-SE" sz="1800" b="1" dirty="0"/>
              <a:t> /m</a:t>
            </a:r>
            <a:r>
              <a:rPr lang="sv-SE" sz="1800" b="1" baseline="30000" dirty="0"/>
              <a:t>3</a:t>
            </a:r>
            <a:r>
              <a:rPr lang="sv-SE" sz="1800" b="1" dirty="0"/>
              <a:t> </a:t>
            </a:r>
            <a:r>
              <a:rPr lang="sv-SE" sz="1800" b="1" dirty="0" err="1"/>
              <a:t>harvested</a:t>
            </a:r>
            <a:r>
              <a:rPr lang="sv-SE" sz="1800" b="1" dirty="0"/>
              <a:t> </a:t>
            </a:r>
            <a:r>
              <a:rPr lang="sv-SE" sz="1800" b="1" dirty="0" err="1"/>
              <a:t>stem</a:t>
            </a:r>
            <a:r>
              <a:rPr lang="sv-SE" sz="1800" b="1" dirty="0"/>
              <a:t> </a:t>
            </a:r>
            <a:r>
              <a:rPr lang="sv-SE" sz="1800" b="1" dirty="0" err="1"/>
              <a:t>wood</a:t>
            </a:r>
            <a:endParaRPr lang="en-US" sz="1800" b="1" dirty="0"/>
          </a:p>
        </p:txBody>
      </p:sp>
      <p:grpSp>
        <p:nvGrpSpPr>
          <p:cNvPr id="44" name="Grupp 43"/>
          <p:cNvGrpSpPr/>
          <p:nvPr/>
        </p:nvGrpSpPr>
        <p:grpSpPr>
          <a:xfrm>
            <a:off x="5724128" y="2134597"/>
            <a:ext cx="1521443" cy="3740934"/>
            <a:chOff x="7587061" y="2136338"/>
            <a:chExt cx="1521443" cy="3740934"/>
          </a:xfrm>
        </p:grpSpPr>
        <p:sp>
          <p:nvSpPr>
            <p:cNvPr id="26" name="textruta 25"/>
            <p:cNvSpPr txBox="1"/>
            <p:nvPr/>
          </p:nvSpPr>
          <p:spPr>
            <a:xfrm>
              <a:off x="7587061" y="2136338"/>
              <a:ext cx="1449435" cy="646331"/>
            </a:xfrm>
            <a:prstGeom prst="rect">
              <a:avLst/>
            </a:prstGeom>
            <a:solidFill>
              <a:srgbClr val="00FF00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800" b="1" dirty="0" err="1"/>
                <a:t>Society</a:t>
              </a:r>
              <a:r>
                <a:rPr lang="sv-SE" sz="1800" b="1" dirty="0"/>
                <a:t> </a:t>
              </a:r>
            </a:p>
            <a:p>
              <a:pPr algn="ctr"/>
              <a:r>
                <a:rPr lang="sv-SE" sz="1800" b="1" dirty="0" err="1"/>
                <a:t>carbon</a:t>
              </a:r>
              <a:r>
                <a:rPr lang="sv-SE" sz="1800" b="1" dirty="0"/>
                <a:t> pool</a:t>
              </a:r>
              <a:endParaRPr lang="en-US" sz="2000" b="1" dirty="0"/>
            </a:p>
          </p:txBody>
        </p:sp>
        <p:sp>
          <p:nvSpPr>
            <p:cNvPr id="35" name="textruta 34"/>
            <p:cNvSpPr txBox="1"/>
            <p:nvPr/>
          </p:nvSpPr>
          <p:spPr>
            <a:xfrm>
              <a:off x="7668344" y="4725144"/>
              <a:ext cx="457176" cy="400110"/>
            </a:xfrm>
            <a:prstGeom prst="rect">
              <a:avLst/>
            </a:prstGeom>
            <a:solidFill>
              <a:srgbClr val="00FF00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18</a:t>
              </a:r>
              <a:endParaRPr lang="en-US" sz="2000" dirty="0"/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7668344" y="3748970"/>
              <a:ext cx="457176" cy="400110"/>
            </a:xfrm>
            <a:prstGeom prst="rect">
              <a:avLst/>
            </a:prstGeom>
            <a:solidFill>
              <a:srgbClr val="00FF00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18</a:t>
              </a:r>
              <a:endParaRPr lang="en-US" sz="2000" dirty="0"/>
            </a:p>
          </p:txBody>
        </p:sp>
        <p:sp>
          <p:nvSpPr>
            <p:cNvPr id="37" name="textruta 36"/>
            <p:cNvSpPr txBox="1"/>
            <p:nvPr/>
          </p:nvSpPr>
          <p:spPr>
            <a:xfrm>
              <a:off x="7687922" y="5477162"/>
              <a:ext cx="1420582" cy="400110"/>
            </a:xfrm>
            <a:prstGeom prst="rect">
              <a:avLst/>
            </a:prstGeom>
            <a:solidFill>
              <a:srgbClr val="00FF00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b="1" dirty="0"/>
                <a:t>36 t C/ha</a:t>
              </a:r>
              <a:endParaRPr lang="en-US" sz="2000" b="1" dirty="0"/>
            </a:p>
          </p:txBody>
        </p:sp>
      </p:grpSp>
      <p:sp>
        <p:nvSpPr>
          <p:cNvPr id="40" name="textruta 39"/>
          <p:cNvSpPr txBox="1"/>
          <p:nvPr/>
        </p:nvSpPr>
        <p:spPr>
          <a:xfrm>
            <a:off x="5277886" y="6093296"/>
            <a:ext cx="3866114" cy="646331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sv-SE" sz="1800" b="1" dirty="0"/>
              <a:t>+</a:t>
            </a:r>
            <a:r>
              <a:rPr lang="sv-SE" sz="1800" dirty="0"/>
              <a:t> 130 t CO</a:t>
            </a:r>
            <a:r>
              <a:rPr lang="sv-SE" sz="1800" baseline="-25000" dirty="0"/>
              <a:t>2</a:t>
            </a:r>
            <a:r>
              <a:rPr lang="sv-SE" sz="1800" dirty="0"/>
              <a:t>/ha or 300 kg CO</a:t>
            </a:r>
            <a:r>
              <a:rPr lang="sv-SE" sz="1800" baseline="-25000" dirty="0"/>
              <a:t>2</a:t>
            </a:r>
            <a:r>
              <a:rPr lang="sv-SE" sz="1800" dirty="0"/>
              <a:t> /m</a:t>
            </a:r>
            <a:r>
              <a:rPr lang="sv-SE" sz="1800" baseline="30000" dirty="0"/>
              <a:t>3</a:t>
            </a:r>
            <a:r>
              <a:rPr lang="sv-SE" sz="1800" dirty="0"/>
              <a:t> </a:t>
            </a:r>
            <a:r>
              <a:rPr lang="sv-SE" sz="1800" dirty="0" err="1"/>
              <a:t>added</a:t>
            </a:r>
            <a:r>
              <a:rPr lang="sv-SE" sz="1800" dirty="0"/>
              <a:t> </a:t>
            </a:r>
            <a:r>
              <a:rPr lang="sv-SE" sz="1800" dirty="0" err="1"/>
              <a:t>to</a:t>
            </a:r>
            <a:r>
              <a:rPr lang="sv-SE" sz="1800" dirty="0"/>
              <a:t> the </a:t>
            </a:r>
            <a:r>
              <a:rPr lang="sv-SE" sz="1800" dirty="0" err="1"/>
              <a:t>society</a:t>
            </a:r>
            <a:r>
              <a:rPr lang="sv-SE" sz="1800" dirty="0"/>
              <a:t> </a:t>
            </a:r>
            <a:r>
              <a:rPr lang="sv-SE" sz="1800" dirty="0" err="1"/>
              <a:t>carbon</a:t>
            </a:r>
            <a:r>
              <a:rPr lang="sv-SE" sz="1800" dirty="0"/>
              <a:t> pool</a:t>
            </a:r>
            <a:endParaRPr lang="en-US" sz="1800" dirty="0"/>
          </a:p>
        </p:txBody>
      </p:sp>
      <p:grpSp>
        <p:nvGrpSpPr>
          <p:cNvPr id="43" name="Grupp 42"/>
          <p:cNvGrpSpPr/>
          <p:nvPr/>
        </p:nvGrpSpPr>
        <p:grpSpPr>
          <a:xfrm>
            <a:off x="1979712" y="2060848"/>
            <a:ext cx="3248004" cy="3856494"/>
            <a:chOff x="3848830" y="2060848"/>
            <a:chExt cx="3248004" cy="3856494"/>
          </a:xfrm>
        </p:grpSpPr>
        <p:sp>
          <p:nvSpPr>
            <p:cNvPr id="25" name="textruta 24"/>
            <p:cNvSpPr txBox="1"/>
            <p:nvPr/>
          </p:nvSpPr>
          <p:spPr>
            <a:xfrm>
              <a:off x="3848830" y="2060848"/>
              <a:ext cx="3248004" cy="677108"/>
            </a:xfrm>
            <a:prstGeom prst="rect">
              <a:avLst/>
            </a:prstGeom>
            <a:solidFill>
              <a:srgbClr val="FFE89F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sv-SE" sz="1800" b="1" dirty="0" err="1"/>
                <a:t>Reduced</a:t>
              </a:r>
              <a:r>
                <a:rPr lang="sv-SE" sz="1800" b="1" dirty="0"/>
                <a:t> emissions, t C/ ha</a:t>
              </a:r>
              <a:endParaRPr lang="sv-SE" sz="1800" b="1" baseline="-25000" dirty="0"/>
            </a:p>
            <a:p>
              <a:pPr algn="ctr"/>
              <a:r>
                <a:rPr lang="sv-SE" sz="1800" b="1" dirty="0" err="1"/>
                <a:t>Fuel</a:t>
              </a:r>
              <a:r>
                <a:rPr lang="sv-SE" sz="1800" b="1" dirty="0"/>
                <a:t>             Produc</a:t>
              </a:r>
              <a:r>
                <a:rPr lang="sv-SE" sz="2000" b="1" dirty="0"/>
                <a:t>t</a:t>
              </a:r>
              <a:endParaRPr lang="en-US" sz="2000" b="1" dirty="0"/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4230240" y="3717032"/>
              <a:ext cx="341760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5</a:t>
              </a:r>
              <a:endParaRPr lang="en-US" sz="2000" dirty="0"/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4067944" y="2852936"/>
              <a:ext cx="4988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23</a:t>
              </a:r>
              <a:endParaRPr lang="en-US" sz="2000" dirty="0"/>
            </a:p>
          </p:txBody>
        </p:sp>
        <p:sp>
          <p:nvSpPr>
            <p:cNvPr id="33" name="textruta 32"/>
            <p:cNvSpPr txBox="1"/>
            <p:nvPr/>
          </p:nvSpPr>
          <p:spPr>
            <a:xfrm>
              <a:off x="4139952" y="4725144"/>
              <a:ext cx="457176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14</a:t>
              </a:r>
              <a:endParaRPr lang="en-US" sz="2000" dirty="0"/>
            </a:p>
          </p:txBody>
        </p:sp>
        <p:sp>
          <p:nvSpPr>
            <p:cNvPr id="34" name="textruta 33"/>
            <p:cNvSpPr txBox="1"/>
            <p:nvPr/>
          </p:nvSpPr>
          <p:spPr>
            <a:xfrm>
              <a:off x="6173591" y="4725144"/>
              <a:ext cx="498855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dirty="0"/>
                <a:t>28</a:t>
              </a:r>
              <a:endParaRPr lang="en-US" sz="2000" dirty="0"/>
            </a:p>
          </p:txBody>
        </p:sp>
        <p:sp>
          <p:nvSpPr>
            <p:cNvPr id="39" name="textruta 38"/>
            <p:cNvSpPr txBox="1"/>
            <p:nvPr/>
          </p:nvSpPr>
          <p:spPr>
            <a:xfrm>
              <a:off x="5076056" y="5517232"/>
              <a:ext cx="1420582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sv-SE" sz="2000" b="1" dirty="0"/>
                <a:t>70 t C/ha</a:t>
              </a:r>
              <a:endParaRPr lang="en-US" sz="2000" b="1" dirty="0"/>
            </a:p>
          </p:txBody>
        </p:sp>
        <p:sp>
          <p:nvSpPr>
            <p:cNvPr id="41" name="Höger klammerparentes 40"/>
            <p:cNvSpPr/>
            <p:nvPr/>
          </p:nvSpPr>
          <p:spPr>
            <a:xfrm rot="5400000">
              <a:off x="5282007" y="3822110"/>
              <a:ext cx="244044" cy="2901087"/>
            </a:xfrm>
            <a:prstGeom prst="rightBrace">
              <a:avLst>
                <a:gd name="adj1" fmla="val 9260"/>
                <a:gd name="adj2" fmla="val 48319"/>
              </a:avLst>
            </a:prstGeom>
            <a:ln w="1905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4" name="Bildobjekt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9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051720" y="764704"/>
            <a:ext cx="5053504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Forest management</a:t>
            </a:r>
          </a:p>
          <a:p>
            <a:pPr algn="ctr" eaLnBrk="1" hangingPunct="1">
              <a:defRPr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 climate change mitigation</a:t>
            </a:r>
          </a:p>
        </p:txBody>
      </p:sp>
      <p:pic>
        <p:nvPicPr>
          <p:cNvPr id="7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16" name="textruta 15"/>
          <p:cNvSpPr txBox="1"/>
          <p:nvPr/>
        </p:nvSpPr>
        <p:spPr>
          <a:xfrm>
            <a:off x="395536" y="1700808"/>
            <a:ext cx="8640960" cy="4847481"/>
          </a:xfrm>
          <a:prstGeom prst="rect">
            <a:avLst/>
          </a:prstGeom>
          <a:solidFill>
            <a:srgbClr val="FFE89F"/>
          </a:solidFill>
        </p:spPr>
        <p:txBody>
          <a:bodyPr wrap="square" rtlCol="0">
            <a:spAutoFit/>
          </a:bodyPr>
          <a:lstStyle/>
          <a:p>
            <a:pPr algn="ctr"/>
            <a:r>
              <a:rPr lang="sv-SE" sz="2800" b="1" dirty="0" err="1">
                <a:solidFill>
                  <a:srgbClr val="008000"/>
                </a:solidFill>
              </a:rPr>
              <a:t>Conifer</a:t>
            </a:r>
            <a:r>
              <a:rPr lang="sv-SE" sz="2800" b="1" dirty="0">
                <a:solidFill>
                  <a:srgbClr val="008000"/>
                </a:solidFill>
              </a:rPr>
              <a:t> </a:t>
            </a:r>
            <a:r>
              <a:rPr lang="sv-SE" sz="2800" b="1" dirty="0" err="1">
                <a:solidFill>
                  <a:srgbClr val="008000"/>
                </a:solidFill>
              </a:rPr>
              <a:t>forest</a:t>
            </a:r>
            <a:r>
              <a:rPr lang="sv-SE" sz="2800" b="1" dirty="0">
                <a:solidFill>
                  <a:srgbClr val="008000"/>
                </a:solidFill>
              </a:rPr>
              <a:t> management for </a:t>
            </a:r>
          </a:p>
          <a:p>
            <a:pPr algn="ctr"/>
            <a:r>
              <a:rPr lang="sv-SE" sz="2800" b="1" dirty="0" err="1">
                <a:solidFill>
                  <a:srgbClr val="008000"/>
                </a:solidFill>
              </a:rPr>
              <a:t>effective</a:t>
            </a:r>
            <a:r>
              <a:rPr lang="sv-SE" sz="2800" b="1" dirty="0">
                <a:solidFill>
                  <a:srgbClr val="008000"/>
                </a:solidFill>
              </a:rPr>
              <a:t> </a:t>
            </a:r>
            <a:r>
              <a:rPr lang="sv-SE" sz="2800" b="1" dirty="0" err="1">
                <a:solidFill>
                  <a:srgbClr val="008000"/>
                </a:solidFill>
              </a:rPr>
              <a:t>climate</a:t>
            </a:r>
            <a:r>
              <a:rPr lang="sv-SE" sz="2800" b="1" dirty="0">
                <a:solidFill>
                  <a:srgbClr val="008000"/>
                </a:solidFill>
              </a:rPr>
              <a:t> </a:t>
            </a:r>
            <a:r>
              <a:rPr lang="sv-SE" sz="2800" b="1" dirty="0" err="1">
                <a:solidFill>
                  <a:srgbClr val="008000"/>
                </a:solidFill>
              </a:rPr>
              <a:t>change</a:t>
            </a:r>
            <a:r>
              <a:rPr lang="sv-SE" sz="2800" b="1" dirty="0">
                <a:solidFill>
                  <a:srgbClr val="008000"/>
                </a:solidFill>
              </a:rPr>
              <a:t> </a:t>
            </a:r>
            <a:r>
              <a:rPr lang="sv-SE" sz="2800" b="1" dirty="0" err="1">
                <a:solidFill>
                  <a:srgbClr val="008000"/>
                </a:solidFill>
              </a:rPr>
              <a:t>mitigation</a:t>
            </a:r>
            <a:r>
              <a:rPr lang="sv-SE" sz="2800" b="1" dirty="0">
                <a:solidFill>
                  <a:srgbClr val="008000"/>
                </a:solidFill>
              </a:rPr>
              <a:t> </a:t>
            </a:r>
          </a:p>
          <a:p>
            <a:r>
              <a:rPr lang="sv-SE" sz="2400" b="1" dirty="0"/>
              <a:t> 				</a:t>
            </a:r>
            <a:r>
              <a:rPr lang="sv-SE" sz="2400" b="1" dirty="0" err="1"/>
              <a:t>means</a:t>
            </a:r>
            <a:r>
              <a:rPr lang="sv-SE" sz="2400" b="1" dirty="0"/>
              <a:t>:</a:t>
            </a:r>
          </a:p>
          <a:p>
            <a:r>
              <a:rPr lang="sv-SE" sz="800" b="1" dirty="0"/>
              <a:t> </a:t>
            </a:r>
          </a:p>
          <a:p>
            <a:pPr marL="342900" indent="-342900">
              <a:buFontTx/>
              <a:buChar char="-"/>
            </a:pPr>
            <a:r>
              <a:rPr lang="sv-SE" sz="2400" b="1" dirty="0" err="1"/>
              <a:t>increased</a:t>
            </a:r>
            <a:r>
              <a:rPr lang="sv-SE" sz="2400" b="1" dirty="0"/>
              <a:t> </a:t>
            </a:r>
            <a:r>
              <a:rPr lang="sv-SE" sz="2400" b="1" dirty="0" err="1"/>
              <a:t>tree</a:t>
            </a:r>
            <a:r>
              <a:rPr lang="sv-SE" sz="2400" b="1" dirty="0"/>
              <a:t> </a:t>
            </a:r>
            <a:r>
              <a:rPr lang="sv-SE" sz="2400" b="1" dirty="0" err="1"/>
              <a:t>growth</a:t>
            </a:r>
            <a:r>
              <a:rPr lang="sv-SE" sz="2400" b="1" dirty="0"/>
              <a:t> and</a:t>
            </a:r>
          </a:p>
          <a:p>
            <a:pPr marL="342900" indent="-342900">
              <a:buFontTx/>
              <a:buChar char="-"/>
            </a:pPr>
            <a:r>
              <a:rPr lang="sv-SE" sz="2400" b="1" dirty="0" err="1"/>
              <a:t>increased</a:t>
            </a:r>
            <a:r>
              <a:rPr lang="sv-SE" sz="2400" b="1" dirty="0"/>
              <a:t> </a:t>
            </a:r>
            <a:r>
              <a:rPr lang="sv-SE" sz="2400" b="1" dirty="0" err="1"/>
              <a:t>harvest</a:t>
            </a:r>
            <a:r>
              <a:rPr lang="sv-SE" sz="2400" b="1" dirty="0"/>
              <a:t> </a:t>
            </a:r>
            <a:r>
              <a:rPr lang="sv-SE" sz="2400" b="1" dirty="0" err="1"/>
              <a:t>of</a:t>
            </a:r>
            <a:r>
              <a:rPr lang="sv-SE" sz="2400" b="1" dirty="0"/>
              <a:t> </a:t>
            </a:r>
            <a:r>
              <a:rPr lang="sv-SE" sz="2400" b="1" dirty="0" err="1"/>
              <a:t>tree</a:t>
            </a:r>
            <a:r>
              <a:rPr lang="sv-SE" sz="2400" b="1" dirty="0"/>
              <a:t> </a:t>
            </a:r>
            <a:r>
              <a:rPr lang="sv-SE" sz="2400" b="1" dirty="0" err="1"/>
              <a:t>biomass</a:t>
            </a:r>
            <a:r>
              <a:rPr lang="sv-SE" sz="2400" b="1" dirty="0"/>
              <a:t>,</a:t>
            </a:r>
          </a:p>
          <a:p>
            <a:endParaRPr lang="sv-SE" sz="500" b="1" dirty="0"/>
          </a:p>
          <a:p>
            <a:r>
              <a:rPr lang="sv-SE" sz="2400" b="1" dirty="0"/>
              <a:t>   </a:t>
            </a:r>
            <a:r>
              <a:rPr lang="sv-SE" sz="2400" b="1" dirty="0" err="1">
                <a:solidFill>
                  <a:srgbClr val="C00000"/>
                </a:solidFill>
              </a:rPr>
              <a:t>facilitating</a:t>
            </a:r>
            <a:r>
              <a:rPr lang="sv-SE" sz="2400" b="1" dirty="0">
                <a:solidFill>
                  <a:srgbClr val="C00000"/>
                </a:solidFill>
              </a:rPr>
              <a:t> an</a:t>
            </a:r>
          </a:p>
          <a:p>
            <a:endParaRPr lang="sv-SE" sz="800" b="1" dirty="0"/>
          </a:p>
          <a:p>
            <a:pPr marL="342900" indent="-342900">
              <a:buFontTx/>
              <a:buChar char="-"/>
            </a:pPr>
            <a:r>
              <a:rPr lang="sv-SE" sz="2400" b="1" dirty="0" err="1"/>
              <a:t>increased</a:t>
            </a:r>
            <a:r>
              <a:rPr lang="sv-SE" sz="2400" b="1" dirty="0"/>
              <a:t> </a:t>
            </a:r>
            <a:r>
              <a:rPr lang="sv-SE" sz="2400" b="1" dirty="0" err="1"/>
              <a:t>use</a:t>
            </a:r>
            <a:r>
              <a:rPr lang="sv-SE" sz="2400" b="1" dirty="0"/>
              <a:t> </a:t>
            </a:r>
            <a:r>
              <a:rPr lang="sv-SE" sz="2400" b="1" dirty="0" err="1"/>
              <a:t>of</a:t>
            </a:r>
            <a:r>
              <a:rPr lang="sv-SE" sz="2400" b="1" dirty="0"/>
              <a:t> </a:t>
            </a:r>
            <a:r>
              <a:rPr lang="sv-SE" sz="2400" b="1" dirty="0" err="1"/>
              <a:t>tree</a:t>
            </a:r>
            <a:r>
              <a:rPr lang="sv-SE" sz="2400" b="1" dirty="0"/>
              <a:t> </a:t>
            </a:r>
            <a:r>
              <a:rPr lang="sv-SE" sz="2400" b="1" dirty="0" err="1"/>
              <a:t>biomass</a:t>
            </a:r>
            <a:r>
              <a:rPr lang="sv-SE" sz="2400" b="1" dirty="0"/>
              <a:t> for substitution </a:t>
            </a:r>
            <a:r>
              <a:rPr lang="sv-SE" sz="2400" b="1" dirty="0" err="1"/>
              <a:t>of</a:t>
            </a:r>
            <a:r>
              <a:rPr lang="sv-SE" sz="2400" b="1" dirty="0"/>
              <a:t> </a:t>
            </a:r>
            <a:r>
              <a:rPr lang="sv-SE" sz="2400" b="1" dirty="0" err="1"/>
              <a:t>energy</a:t>
            </a:r>
            <a:r>
              <a:rPr lang="sv-SE" sz="2400" b="1" dirty="0"/>
              <a:t> </a:t>
            </a:r>
            <a:r>
              <a:rPr lang="sv-SE" sz="2400" b="1" dirty="0" err="1"/>
              <a:t>sources</a:t>
            </a:r>
            <a:r>
              <a:rPr lang="sv-SE" sz="2400" b="1" dirty="0"/>
              <a:t> and </a:t>
            </a:r>
            <a:r>
              <a:rPr lang="sv-SE" sz="2400" b="1" dirty="0" err="1"/>
              <a:t>products</a:t>
            </a:r>
            <a:r>
              <a:rPr lang="sv-SE" sz="2400" b="1" dirty="0"/>
              <a:t>, </a:t>
            </a:r>
            <a:r>
              <a:rPr lang="sv-SE" sz="2400" b="1" dirty="0" err="1"/>
              <a:t>based</a:t>
            </a:r>
            <a:r>
              <a:rPr lang="sv-SE" sz="2400" b="1" dirty="0"/>
              <a:t> on </a:t>
            </a:r>
            <a:r>
              <a:rPr lang="sv-SE" sz="2400" b="1" dirty="0" err="1"/>
              <a:t>fossile</a:t>
            </a:r>
            <a:r>
              <a:rPr lang="sv-SE" sz="2400" b="1" dirty="0"/>
              <a:t> </a:t>
            </a:r>
            <a:r>
              <a:rPr lang="sv-SE" sz="2400" b="1" dirty="0" err="1"/>
              <a:t>raw</a:t>
            </a:r>
            <a:r>
              <a:rPr lang="sv-SE" sz="2400" b="1" dirty="0"/>
              <a:t> material, </a:t>
            </a:r>
          </a:p>
          <a:p>
            <a:pPr marL="342900" indent="-342900">
              <a:buFontTx/>
              <a:buChar char="-"/>
            </a:pPr>
            <a:endParaRPr lang="sv-SE" sz="800" b="1" dirty="0"/>
          </a:p>
          <a:p>
            <a:r>
              <a:rPr lang="sv-SE" sz="2400" b="1" dirty="0"/>
              <a:t>   </a:t>
            </a:r>
            <a:r>
              <a:rPr lang="sv-SE" sz="2400" b="1" dirty="0">
                <a:solidFill>
                  <a:srgbClr val="C00000"/>
                </a:solidFill>
              </a:rPr>
              <a:t>and an</a:t>
            </a:r>
          </a:p>
          <a:p>
            <a:pPr marL="342900" indent="-342900">
              <a:buFontTx/>
              <a:buChar char="-"/>
            </a:pPr>
            <a:endParaRPr lang="sv-SE" sz="800" b="1" dirty="0"/>
          </a:p>
          <a:p>
            <a:pPr marL="342900" indent="-342900">
              <a:buFontTx/>
              <a:buChar char="-"/>
            </a:pPr>
            <a:r>
              <a:rPr lang="sv-SE" sz="2400" b="1" dirty="0" err="1"/>
              <a:t>increased</a:t>
            </a:r>
            <a:r>
              <a:rPr lang="sv-SE" sz="2400" b="1" dirty="0"/>
              <a:t> </a:t>
            </a:r>
            <a:r>
              <a:rPr lang="sv-SE" sz="2400" b="1" dirty="0" err="1"/>
              <a:t>society</a:t>
            </a:r>
            <a:r>
              <a:rPr lang="sv-SE" sz="2400" b="1" dirty="0"/>
              <a:t> </a:t>
            </a:r>
            <a:r>
              <a:rPr lang="sv-SE" sz="2400" b="1" dirty="0" err="1"/>
              <a:t>carbon</a:t>
            </a:r>
            <a:r>
              <a:rPr lang="sv-SE" sz="2400" b="1" dirty="0"/>
              <a:t> pool </a:t>
            </a:r>
            <a:r>
              <a:rPr lang="sv-SE" sz="2400" b="1" dirty="0" err="1"/>
              <a:t>of</a:t>
            </a:r>
            <a:r>
              <a:rPr lang="sv-SE" sz="2400" b="1" dirty="0"/>
              <a:t> </a:t>
            </a:r>
            <a:r>
              <a:rPr lang="sv-SE" sz="2400" b="1" dirty="0" err="1"/>
              <a:t>tree</a:t>
            </a:r>
            <a:r>
              <a:rPr lang="sv-SE" sz="2400" b="1" dirty="0"/>
              <a:t> </a:t>
            </a:r>
            <a:r>
              <a:rPr lang="sv-SE" sz="2400" b="1" dirty="0" err="1"/>
              <a:t>based</a:t>
            </a:r>
            <a:r>
              <a:rPr lang="sv-SE" sz="2400" b="1" dirty="0"/>
              <a:t> </a:t>
            </a:r>
            <a:r>
              <a:rPr lang="sv-SE" sz="2400" b="1" dirty="0" err="1"/>
              <a:t>products</a:t>
            </a:r>
            <a:r>
              <a:rPr lang="sv-SE" sz="2400" b="1" dirty="0"/>
              <a:t>  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45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052966" y="836712"/>
            <a:ext cx="7992888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Swedish forest</a:t>
            </a:r>
          </a:p>
        </p:txBody>
      </p:sp>
      <p:sp>
        <p:nvSpPr>
          <p:cNvPr id="2052" name="Text Box 6"/>
          <p:cNvSpPr txBox="1">
            <a:spLocks noChangeArrowheads="1"/>
          </p:cNvSpPr>
          <p:nvPr/>
        </p:nvSpPr>
        <p:spPr bwMode="auto">
          <a:xfrm>
            <a:off x="467544" y="1700808"/>
            <a:ext cx="8568952" cy="4497578"/>
          </a:xfrm>
          <a:prstGeom prst="rect">
            <a:avLst/>
          </a:prstGeom>
          <a:solidFill>
            <a:srgbClr val="FFFFFF">
              <a:alpha val="75000"/>
            </a:srgb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57200" indent="-457200" eaLnBrk="1" hangingPunct="1">
              <a:lnSpc>
                <a:spcPts val="3000"/>
              </a:lnSpc>
              <a:buFont typeface="Arial" pitchFamily="34" charset="0"/>
              <a:buChar char="•"/>
              <a:defRPr/>
            </a:pP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23,6 million hectares of production forest, corresponding to   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       55% of the land area. </a:t>
            </a:r>
          </a:p>
          <a:p>
            <a:pPr marL="457200" indent="-457200" eaLnBrk="1" hangingPunct="1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Pine 40%, Spruce 41%, Birch 13% of the growing stock</a:t>
            </a:r>
          </a:p>
          <a:p>
            <a:pPr marL="457200" indent="-457200" eaLnBrk="1" hangingPunct="1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 Annual average growth is 5,3 m</a:t>
            </a:r>
            <a:r>
              <a:rPr lang="en-GB" sz="1800" baseline="300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3</a:t>
            </a: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/ha (3,2 - 7,3)</a:t>
            </a:r>
          </a:p>
          <a:p>
            <a:pPr marL="571500" indent="-571500" eaLnBrk="1" hangingPunct="1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Total annual growth is about 120 million m</a:t>
            </a:r>
            <a:r>
              <a:rPr lang="en-GB" sz="1800" baseline="300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3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en-GB" sz="1800" baseline="300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 </a:t>
            </a: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        -  a 50% increase since 1970.</a:t>
            </a:r>
          </a:p>
          <a:p>
            <a:pPr marL="571500" indent="-571500" eaLnBrk="1" hangingPunct="1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Total annual cut is 90 million m</a:t>
            </a:r>
            <a:r>
              <a:rPr lang="en-GB" sz="1800" baseline="300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3 </a:t>
            </a:r>
          </a:p>
          <a:p>
            <a:pPr marL="571500" indent="-571500" eaLnBrk="1" hangingPunct="1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Total growing stock is 3100 million m</a:t>
            </a:r>
            <a:r>
              <a:rPr lang="en-GB" sz="1800" baseline="300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3</a:t>
            </a:r>
          </a:p>
          <a:p>
            <a:pPr eaLnBrk="1" hangingPunct="1">
              <a:lnSpc>
                <a:spcPts val="3600"/>
              </a:lnSpc>
              <a:defRPr/>
            </a:pPr>
            <a:r>
              <a:rPr lang="en-GB" sz="1800" baseline="300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 </a:t>
            </a: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        -  a 50% increase since 1970</a:t>
            </a:r>
            <a:endParaRPr lang="en-GB" sz="1800" baseline="30000" dirty="0">
              <a:ln>
                <a:solidFill>
                  <a:schemeClr val="tx1"/>
                </a:solidFill>
              </a:ln>
              <a:solidFill>
                <a:srgbClr val="CC6600"/>
              </a:solidFill>
            </a:endParaRPr>
          </a:p>
          <a:p>
            <a:pPr marL="457200" indent="-457200" eaLnBrk="1" hangingPunct="1">
              <a:lnSpc>
                <a:spcPts val="3600"/>
              </a:lnSpc>
              <a:buFont typeface="Arial" pitchFamily="34" charset="0"/>
              <a:buChar char="•"/>
              <a:defRPr/>
            </a:pPr>
            <a:r>
              <a:rPr lang="en-GB" sz="1800" baseline="300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  </a:t>
            </a:r>
            <a:r>
              <a:rPr lang="en-GB" sz="1800" dirty="0">
                <a:ln>
                  <a:solidFill>
                    <a:schemeClr val="tx1"/>
                  </a:solidFill>
                </a:ln>
                <a:solidFill>
                  <a:srgbClr val="CC6600"/>
                </a:solidFill>
              </a:rPr>
              <a:t>Annual growing stock increase is about 1% </a:t>
            </a:r>
          </a:p>
        </p:txBody>
      </p:sp>
      <p:pic>
        <p:nvPicPr>
          <p:cNvPr id="6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9" name="Group 3"/>
          <p:cNvGrpSpPr>
            <a:grpSpLocks/>
          </p:cNvGrpSpPr>
          <p:nvPr/>
        </p:nvGrpSpPr>
        <p:grpSpPr bwMode="auto">
          <a:xfrm>
            <a:off x="3210040" y="3646590"/>
            <a:ext cx="2790332" cy="2806745"/>
            <a:chOff x="158" y="3375"/>
            <a:chExt cx="1919" cy="1342"/>
          </a:xfrm>
        </p:grpSpPr>
        <p:graphicFrame>
          <p:nvGraphicFramePr>
            <p:cNvPr id="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1160695"/>
                </p:ext>
              </p:extLst>
            </p:nvPr>
          </p:nvGraphicFramePr>
          <p:xfrm>
            <a:off x="158" y="3375"/>
            <a:ext cx="1887" cy="131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115" name="Text Box 5"/>
            <p:cNvSpPr txBox="1">
              <a:spLocks noChangeArrowheads="1"/>
            </p:cNvSpPr>
            <p:nvPr/>
          </p:nvSpPr>
          <p:spPr bwMode="auto">
            <a:xfrm>
              <a:off x="1474" y="4581"/>
              <a:ext cx="603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800" dirty="0" err="1">
                  <a:latin typeface="Arial" pitchFamily="34" charset="0"/>
                </a:rPr>
                <a:t>Skogsstyrelsen</a:t>
              </a:r>
              <a:endParaRPr lang="en-GB" sz="800" dirty="0">
                <a:latin typeface="Arial" pitchFamily="34" charset="0"/>
              </a:endParaRPr>
            </a:p>
          </p:txBody>
        </p:sp>
      </p:grpSp>
      <p:grpSp>
        <p:nvGrpSpPr>
          <p:cNvPr id="55303" name="Group 7"/>
          <p:cNvGrpSpPr>
            <a:grpSpLocks noChangeAspect="1"/>
          </p:cNvGrpSpPr>
          <p:nvPr/>
        </p:nvGrpSpPr>
        <p:grpSpPr bwMode="auto">
          <a:xfrm>
            <a:off x="6067072" y="3645020"/>
            <a:ext cx="3184879" cy="2953975"/>
            <a:chOff x="176" y="2923"/>
            <a:chExt cx="1846" cy="1278"/>
          </a:xfrm>
        </p:grpSpPr>
        <p:graphicFrame>
          <p:nvGraphicFramePr>
            <p:cNvPr id="5" name="Objec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54001971"/>
                </p:ext>
              </p:extLst>
            </p:nvPr>
          </p:nvGraphicFramePr>
          <p:xfrm>
            <a:off x="176" y="2923"/>
            <a:ext cx="1590" cy="118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113" name="Text Box 9"/>
            <p:cNvSpPr txBox="1">
              <a:spLocks noChangeAspect="1" noChangeArrowheads="1"/>
            </p:cNvSpPr>
            <p:nvPr/>
          </p:nvSpPr>
          <p:spPr bwMode="auto">
            <a:xfrm>
              <a:off x="1474" y="4065"/>
              <a:ext cx="54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800">
                  <a:latin typeface="Arial" pitchFamily="34" charset="0"/>
                </a:rPr>
                <a:t>Skogsstyrelsen</a:t>
              </a:r>
            </a:p>
          </p:txBody>
        </p:sp>
      </p:grpSp>
      <p:grpSp>
        <p:nvGrpSpPr>
          <p:cNvPr id="55306" name="Group 10"/>
          <p:cNvGrpSpPr>
            <a:grpSpLocks/>
          </p:cNvGrpSpPr>
          <p:nvPr/>
        </p:nvGrpSpPr>
        <p:grpSpPr bwMode="auto">
          <a:xfrm>
            <a:off x="85725" y="3645205"/>
            <a:ext cx="2971800" cy="2808140"/>
            <a:chOff x="77" y="2677"/>
            <a:chExt cx="1872" cy="1206"/>
          </a:xfrm>
        </p:grpSpPr>
        <p:graphicFrame>
          <p:nvGraphicFramePr>
            <p:cNvPr id="3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7644569"/>
                </p:ext>
              </p:extLst>
            </p:nvPr>
          </p:nvGraphicFramePr>
          <p:xfrm>
            <a:off x="77" y="2677"/>
            <a:ext cx="1872" cy="11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105" name="Text Box 18"/>
            <p:cNvSpPr txBox="1">
              <a:spLocks noChangeArrowheads="1"/>
            </p:cNvSpPr>
            <p:nvPr/>
          </p:nvSpPr>
          <p:spPr bwMode="auto">
            <a:xfrm>
              <a:off x="1247" y="3748"/>
              <a:ext cx="626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 eaLnBrk="0" hangingPunct="0"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eaLnBrk="1" hangingPunct="1"/>
              <a:r>
                <a:rPr lang="en-GB" sz="800">
                  <a:latin typeface="Arial" pitchFamily="34" charset="0"/>
                </a:rPr>
                <a:t>Ågren et. al. 2007</a:t>
              </a:r>
            </a:p>
          </p:txBody>
        </p:sp>
      </p:grpSp>
      <p:graphicFrame>
        <p:nvGraphicFramePr>
          <p:cNvPr id="2" name="Object 1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5494774"/>
              </p:ext>
            </p:extLst>
          </p:nvPr>
        </p:nvGraphicFramePr>
        <p:xfrm>
          <a:off x="6054605" y="3645020"/>
          <a:ext cx="27432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1393725" y="1001772"/>
            <a:ext cx="6912768" cy="1323439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Forest CO</a:t>
            </a:r>
            <a:r>
              <a:rPr lang="en-GB" sz="40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 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sequestration during 75 years</a:t>
            </a:r>
          </a:p>
        </p:txBody>
      </p:sp>
      <p:pic>
        <p:nvPicPr>
          <p:cNvPr id="21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4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5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077770" y="3292046"/>
            <a:ext cx="4647426" cy="224676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SE" sz="2800" dirty="0" err="1"/>
              <a:t>Increases</a:t>
            </a:r>
            <a:r>
              <a:rPr lang="sv-SE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increasing</a:t>
            </a:r>
            <a:endParaRPr lang="sv-S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 err="1"/>
              <a:t>Temperature</a:t>
            </a:r>
            <a:endParaRPr lang="sv-SE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/>
              <a:t>Air CO</a:t>
            </a:r>
            <a:r>
              <a:rPr lang="sv-SE" sz="3200" baseline="-25000" dirty="0"/>
              <a:t>2 </a:t>
            </a:r>
            <a:r>
              <a:rPr lang="sv-SE" sz="3200" dirty="0"/>
              <a:t> </a:t>
            </a:r>
            <a:r>
              <a:rPr lang="sv-SE" sz="3200" dirty="0" err="1"/>
              <a:t>content</a:t>
            </a:r>
            <a:r>
              <a:rPr lang="sv-SE" sz="3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3200" dirty="0" err="1"/>
              <a:t>Light</a:t>
            </a:r>
            <a:endParaRPr lang="sv-SE" sz="32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25550" y="2532849"/>
            <a:ext cx="7772400" cy="650875"/>
          </a:xfrm>
        </p:spPr>
        <p:txBody>
          <a:bodyPr/>
          <a:lstStyle/>
          <a:p>
            <a:pPr eaLnBrk="1" hangingPunct="1"/>
            <a:r>
              <a:rPr lang="en-GB" altLang="en-US" sz="4000" dirty="0"/>
              <a:t> </a:t>
            </a:r>
          </a:p>
        </p:txBody>
      </p:sp>
      <p:pic>
        <p:nvPicPr>
          <p:cNvPr id="3075" name="Picture 3" descr="sol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268413"/>
            <a:ext cx="1727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034059" y="1844675"/>
            <a:ext cx="3898824" cy="461665"/>
          </a:xfrm>
          <a:prstGeom prst="rect">
            <a:avLst/>
          </a:prstGeom>
          <a:solidFill>
            <a:srgbClr val="059D1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Carbohydrates + Oxygen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51520" y="756263"/>
            <a:ext cx="8549135" cy="769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400" b="1" dirty="0">
                <a:solidFill>
                  <a:srgbClr val="92D050"/>
                </a:solidFill>
                <a:latin typeface="Comic Sans MS" panose="030F0702030302020204" pitchFamily="66" charset="0"/>
              </a:rPr>
              <a:t>Photosynthesis creates growth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6140" y="1844675"/>
            <a:ext cx="4062413" cy="466725"/>
          </a:xfrm>
          <a:prstGeom prst="rect">
            <a:avLst/>
          </a:prstGeom>
          <a:solidFill>
            <a:srgbClr val="059D1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</a:t>
            </a:r>
            <a:r>
              <a:rPr lang="en-GB" altLang="en-US" sz="2400" b="1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</a:t>
            </a:r>
            <a:r>
              <a:rPr lang="en-GB" alt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+ H</a:t>
            </a:r>
            <a:r>
              <a:rPr lang="en-GB" altLang="en-US" sz="2400" b="1" baseline="-25000" dirty="0">
                <a:solidFill>
                  <a:schemeClr val="bg1"/>
                </a:solidFill>
                <a:latin typeface="Comic Sans MS" panose="030F0702030302020204" pitchFamily="66" charset="0"/>
              </a:rPr>
              <a:t>2O</a:t>
            </a:r>
            <a:r>
              <a:rPr lang="en-GB" alt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+ light energy</a:t>
            </a:r>
            <a:r>
              <a:rPr lang="en-GB" altLang="en-US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79" name="AutoShape 7"/>
          <p:cNvSpPr>
            <a:spLocks noChangeArrowheads="1"/>
          </p:cNvSpPr>
          <p:nvPr/>
        </p:nvSpPr>
        <p:spPr bwMode="auto">
          <a:xfrm>
            <a:off x="4568691" y="1917272"/>
            <a:ext cx="358775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2F73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v-SE" altLang="en-US" sz="4400">
              <a:latin typeface="Comic Sans MS" panose="030F0702030302020204" pitchFamily="66" charset="0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594100" y="3500279"/>
            <a:ext cx="11499850" cy="3373438"/>
            <a:chOff x="0" y="2640"/>
            <a:chExt cx="7244" cy="2125"/>
          </a:xfrm>
        </p:grpSpPr>
        <p:graphicFrame>
          <p:nvGraphicFramePr>
            <p:cNvPr id="3095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2288138"/>
                </p:ext>
              </p:extLst>
            </p:nvPr>
          </p:nvGraphicFramePr>
          <p:xfrm>
            <a:off x="3842" y="2640"/>
            <a:ext cx="3402" cy="2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32" name="Diagram" r:id="rId5" imgW="6105457" imgH="4076790" progId="MSGraph.Chart.8">
                    <p:embed followColorScheme="full"/>
                  </p:oleObj>
                </mc:Choice>
                <mc:Fallback>
                  <p:oleObj name="Diagram" r:id="rId5" imgW="6105457" imgH="407679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2" y="2640"/>
                          <a:ext cx="3402" cy="2125"/>
                        </a:xfrm>
                        <a:prstGeom prst="rect">
                          <a:avLst/>
                        </a:prstGeom>
                        <a:solidFill>
                          <a:srgbClr val="CCFF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6" name="Text Box 22"/>
            <p:cNvSpPr txBox="1">
              <a:spLocks noChangeArrowheads="1"/>
            </p:cNvSpPr>
            <p:nvPr/>
          </p:nvSpPr>
          <p:spPr bwMode="auto">
            <a:xfrm>
              <a:off x="0" y="4185"/>
              <a:ext cx="4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latin typeface="Comic Sans MS" panose="030F0702030302020204" pitchFamily="66" charset="0"/>
                </a:rPr>
                <a:t>Bergh 1997</a:t>
              </a:r>
            </a:p>
          </p:txBody>
        </p:sp>
      </p:grp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2769224" y="3587634"/>
            <a:ext cx="12254517" cy="11829880"/>
            <a:chOff x="3923" y="-896"/>
            <a:chExt cx="4221" cy="3871"/>
          </a:xfrm>
        </p:grpSpPr>
        <p:graphicFrame>
          <p:nvGraphicFramePr>
            <p:cNvPr id="3093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38158667"/>
                </p:ext>
              </p:extLst>
            </p:nvPr>
          </p:nvGraphicFramePr>
          <p:xfrm>
            <a:off x="6284" y="-896"/>
            <a:ext cx="1860" cy="1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33" name="Diagram" r:id="rId7" imgW="6105457" imgH="4076790" progId="MSGraph.Chart.8">
                    <p:embed followColorScheme="full"/>
                  </p:oleObj>
                </mc:Choice>
                <mc:Fallback>
                  <p:oleObj name="Diagram" r:id="rId7" imgW="6105457" imgH="4076790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84" y="-896"/>
                          <a:ext cx="1860" cy="1162"/>
                        </a:xfrm>
                        <a:prstGeom prst="rect">
                          <a:avLst/>
                        </a:prstGeom>
                        <a:solidFill>
                          <a:srgbClr val="CCFF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4" name="Text Box 25"/>
            <p:cNvSpPr txBox="1">
              <a:spLocks noChangeArrowheads="1"/>
            </p:cNvSpPr>
            <p:nvPr/>
          </p:nvSpPr>
          <p:spPr bwMode="auto">
            <a:xfrm>
              <a:off x="3923" y="2840"/>
              <a:ext cx="55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latin typeface="Comic Sans MS" panose="030F0702030302020204" pitchFamily="66" charset="0"/>
                </a:rPr>
                <a:t>Roberntz 1998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07935" y="2647146"/>
            <a:ext cx="5541963" cy="5969001"/>
            <a:chOff x="3923" y="560"/>
            <a:chExt cx="3491" cy="3760"/>
          </a:xfrm>
        </p:grpSpPr>
        <p:graphicFrame>
          <p:nvGraphicFramePr>
            <p:cNvPr id="3091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6716970"/>
                </p:ext>
              </p:extLst>
            </p:nvPr>
          </p:nvGraphicFramePr>
          <p:xfrm>
            <a:off x="4012" y="560"/>
            <a:ext cx="3402" cy="2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534" name="Chart" r:id="rId9" imgW="23324111" imgH="15537634" progId="MSGraph.Chart.8">
                    <p:embed followColorScheme="full"/>
                  </p:oleObj>
                </mc:Choice>
                <mc:Fallback>
                  <p:oleObj name="Chart" r:id="rId9" imgW="23324111" imgH="15537634" progId="MSGraph.Chart.8">
                    <p:embed followColorScheme="full"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12" y="560"/>
                          <a:ext cx="3402" cy="2374"/>
                        </a:xfrm>
                        <a:prstGeom prst="rect">
                          <a:avLst/>
                        </a:prstGeom>
                        <a:solidFill>
                          <a:srgbClr val="CCFF99"/>
                        </a:solidFill>
                        <a:ln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2" name="Text Box 27"/>
            <p:cNvSpPr txBox="1">
              <a:spLocks noChangeArrowheads="1"/>
            </p:cNvSpPr>
            <p:nvPr/>
          </p:nvSpPr>
          <p:spPr bwMode="auto">
            <a:xfrm>
              <a:off x="3923" y="4185"/>
              <a:ext cx="458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>
                  <a:latin typeface="Comic Sans MS" panose="030F0702030302020204" pitchFamily="66" charset="0"/>
                </a:rPr>
                <a:t>Bergh 1997</a:t>
              </a:r>
            </a:p>
          </p:txBody>
        </p:sp>
      </p:grpSp>
      <p:grpSp>
        <p:nvGrpSpPr>
          <p:cNvPr id="3085" name="Group 32"/>
          <p:cNvGrpSpPr>
            <a:grpSpLocks/>
          </p:cNvGrpSpPr>
          <p:nvPr/>
        </p:nvGrpSpPr>
        <p:grpSpPr bwMode="auto">
          <a:xfrm>
            <a:off x="-547321" y="2772922"/>
            <a:ext cx="15131483" cy="3876698"/>
            <a:chOff x="2472" y="2478"/>
            <a:chExt cx="5064" cy="1301"/>
          </a:xfrm>
        </p:grpSpPr>
        <p:graphicFrame>
          <p:nvGraphicFramePr>
            <p:cNvPr id="10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463548"/>
                </p:ext>
              </p:extLst>
            </p:nvPr>
          </p:nvGraphicFramePr>
          <p:xfrm>
            <a:off x="5787" y="2635"/>
            <a:ext cx="1749" cy="11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1"/>
            </a:graphicData>
          </a:graphic>
        </p:graphicFrame>
        <p:sp>
          <p:nvSpPr>
            <p:cNvPr id="3088" name="Line 18"/>
            <p:cNvSpPr>
              <a:spLocks noChangeShapeType="1"/>
            </p:cNvSpPr>
            <p:nvPr/>
          </p:nvSpPr>
          <p:spPr bwMode="auto">
            <a:xfrm>
              <a:off x="2472" y="2478"/>
              <a:ext cx="45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 dirty="0"/>
            </a:p>
          </p:txBody>
        </p:sp>
      </p:grpSp>
      <p:sp>
        <p:nvSpPr>
          <p:cNvPr id="3084" name="Text Box 34"/>
          <p:cNvSpPr txBox="1">
            <a:spLocks noChangeArrowheads="1"/>
          </p:cNvSpPr>
          <p:nvPr/>
        </p:nvSpPr>
        <p:spPr bwMode="auto">
          <a:xfrm>
            <a:off x="0" y="6613525"/>
            <a:ext cx="3594100" cy="244475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solidFill>
                  <a:schemeClr val="bg1"/>
                </a:solidFill>
              </a:rPr>
              <a:t>Kenneth Sahlén, SLU, Inst f skogens ekologi och skötsel</a:t>
            </a:r>
          </a:p>
        </p:txBody>
      </p:sp>
      <p:grpSp>
        <p:nvGrpSpPr>
          <p:cNvPr id="8" name="Grupp 7"/>
          <p:cNvGrpSpPr/>
          <p:nvPr/>
        </p:nvGrpSpPr>
        <p:grpSpPr>
          <a:xfrm>
            <a:off x="1655795" y="2489201"/>
            <a:ext cx="6065310" cy="3905692"/>
            <a:chOff x="1531691" y="3351770"/>
            <a:chExt cx="6065310" cy="3905692"/>
          </a:xfrm>
        </p:grpSpPr>
        <p:grpSp>
          <p:nvGrpSpPr>
            <p:cNvPr id="6" name="Grupp 5"/>
            <p:cNvGrpSpPr/>
            <p:nvPr/>
          </p:nvGrpSpPr>
          <p:grpSpPr>
            <a:xfrm>
              <a:off x="1531691" y="3351770"/>
              <a:ext cx="6065310" cy="3905692"/>
              <a:chOff x="1483194" y="3366560"/>
              <a:chExt cx="6065310" cy="3905692"/>
            </a:xfrm>
          </p:grpSpPr>
          <p:graphicFrame>
            <p:nvGraphicFramePr>
              <p:cNvPr id="26" name="Objekt 2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65650729"/>
                  </p:ext>
                </p:extLst>
              </p:nvPr>
            </p:nvGraphicFramePr>
            <p:xfrm>
              <a:off x="1483194" y="3366560"/>
              <a:ext cx="6065310" cy="390569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3535" name="Graph" r:id="rId12" imgW="4131720" imgH="2901600" progId="Origin50.Graph">
                      <p:embed/>
                    </p:oleObj>
                  </mc:Choice>
                  <mc:Fallback>
                    <p:oleObj name="Graph" r:id="rId12" imgW="4131720" imgH="2901600" progId="Origin50.Graph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83194" y="3366560"/>
                            <a:ext cx="6065310" cy="3905692"/>
                          </a:xfrm>
                          <a:prstGeom prst="rect">
                            <a:avLst/>
                          </a:prstGeom>
                          <a:solidFill>
                            <a:srgbClr val="CCFFCC"/>
                          </a:solidFill>
                        </p:spPr>
                      </p:pic>
                    </p:oleObj>
                  </mc:Fallback>
                </mc:AlternateContent>
              </a:graphicData>
            </a:graphic>
          </p:graphicFrame>
          <p:pic>
            <p:nvPicPr>
              <p:cNvPr id="27" name="Picture 6" descr="D Degerön 5 juni 2006 016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3145114" y="5684081"/>
                <a:ext cx="1152128" cy="905701"/>
              </a:xfrm>
              <a:prstGeom prst="rect">
                <a:avLst/>
              </a:prstGeom>
              <a:noFill/>
            </p:spPr>
          </p:pic>
          <p:pic>
            <p:nvPicPr>
              <p:cNvPr id="28" name="Picture 8" descr="C Degerön 5 juni 2006 008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02464" y="5679080"/>
                <a:ext cx="1152000" cy="907200"/>
              </a:xfrm>
              <a:prstGeom prst="rect">
                <a:avLst/>
              </a:prstGeom>
              <a:noFill/>
            </p:spPr>
          </p:pic>
        </p:grpSp>
        <p:sp>
          <p:nvSpPr>
            <p:cNvPr id="7" name="textruta 6"/>
            <p:cNvSpPr txBox="1"/>
            <p:nvPr/>
          </p:nvSpPr>
          <p:spPr>
            <a:xfrm>
              <a:off x="3514989" y="6728057"/>
              <a:ext cx="219314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1600" dirty="0" err="1"/>
                <a:t>Leaf</a:t>
              </a:r>
              <a:r>
                <a:rPr lang="sv-SE" sz="1600" dirty="0"/>
                <a:t> area index</a:t>
              </a:r>
            </a:p>
          </p:txBody>
        </p:sp>
        <p:sp>
          <p:nvSpPr>
            <p:cNvPr id="31" name="textruta 30"/>
            <p:cNvSpPr txBox="1"/>
            <p:nvPr/>
          </p:nvSpPr>
          <p:spPr>
            <a:xfrm rot="16200000">
              <a:off x="643230" y="4927160"/>
              <a:ext cx="2520279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v-SE" sz="2400" dirty="0"/>
                <a:t>CO</a:t>
              </a:r>
              <a:r>
                <a:rPr lang="sv-SE" sz="2400" baseline="-25000" dirty="0"/>
                <a:t>2</a:t>
              </a:r>
              <a:r>
                <a:rPr lang="sv-SE" sz="2400" dirty="0"/>
                <a:t>-uptake, %</a:t>
              </a:r>
              <a:r>
                <a:rPr lang="sv-SE" sz="2400" baseline="-25000" dirty="0"/>
                <a:t> </a:t>
              </a:r>
            </a:p>
          </p:txBody>
        </p:sp>
      </p:grpSp>
      <p:pic>
        <p:nvPicPr>
          <p:cNvPr id="30" name="Bildobjekt 2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187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/>
          <p:cNvSpPr txBox="1"/>
          <p:nvPr/>
        </p:nvSpPr>
        <p:spPr>
          <a:xfrm>
            <a:off x="2267744" y="1564600"/>
            <a:ext cx="5511445" cy="175432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sv-SE" sz="3600" dirty="0"/>
              <a:t>     </a:t>
            </a:r>
            <a:r>
              <a:rPr lang="sv-SE" sz="3600" b="1" dirty="0" err="1">
                <a:solidFill>
                  <a:srgbClr val="008000"/>
                </a:solidFill>
              </a:rPr>
              <a:t>More</a:t>
            </a:r>
            <a:r>
              <a:rPr lang="sv-SE" sz="3600" b="1" dirty="0">
                <a:solidFill>
                  <a:srgbClr val="008000"/>
                </a:solidFill>
              </a:rPr>
              <a:t> </a:t>
            </a:r>
            <a:r>
              <a:rPr lang="sv-SE" sz="3600" b="1" dirty="0" err="1">
                <a:solidFill>
                  <a:srgbClr val="008000"/>
                </a:solidFill>
              </a:rPr>
              <a:t>needles</a:t>
            </a:r>
            <a:r>
              <a:rPr lang="sv-SE" sz="3600" b="1" dirty="0">
                <a:solidFill>
                  <a:srgbClr val="008000"/>
                </a:solidFill>
              </a:rPr>
              <a:t> </a:t>
            </a:r>
          </a:p>
          <a:p>
            <a:r>
              <a:rPr lang="sv-SE" sz="3600" b="1" dirty="0"/>
              <a:t>= </a:t>
            </a:r>
            <a:r>
              <a:rPr lang="sv-SE" sz="3600" b="1" dirty="0" err="1"/>
              <a:t>higher</a:t>
            </a:r>
            <a:r>
              <a:rPr lang="sv-SE" sz="3600" b="1" dirty="0"/>
              <a:t> </a:t>
            </a:r>
            <a:r>
              <a:rPr lang="sv-SE" sz="3600" b="1" dirty="0" err="1"/>
              <a:t>photosynthesis</a:t>
            </a:r>
            <a:endParaRPr lang="sv-SE" sz="3600" b="1" dirty="0"/>
          </a:p>
          <a:p>
            <a:r>
              <a:rPr lang="sv-SE" sz="3600" b="1" dirty="0"/>
              <a:t>= </a:t>
            </a:r>
            <a:r>
              <a:rPr lang="sv-SE" sz="3600" b="1" dirty="0" err="1"/>
              <a:t>higher</a:t>
            </a:r>
            <a:r>
              <a:rPr lang="sv-SE" sz="3600" b="1" dirty="0"/>
              <a:t> </a:t>
            </a:r>
            <a:r>
              <a:rPr lang="sv-SE" sz="3600" b="1" dirty="0" err="1"/>
              <a:t>tree</a:t>
            </a:r>
            <a:r>
              <a:rPr lang="sv-SE" sz="3600" b="1" dirty="0"/>
              <a:t> </a:t>
            </a:r>
            <a:r>
              <a:rPr lang="sv-SE" sz="3600" b="1" dirty="0" err="1"/>
              <a:t>growth</a:t>
            </a:r>
            <a:endParaRPr lang="sv-SE" sz="3600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455151" y="1343966"/>
            <a:ext cx="8447683" cy="2836995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pPr marL="265113" indent="-265113">
              <a:lnSpc>
                <a:spcPts val="3600"/>
              </a:lnSpc>
              <a:buFont typeface="Arial" pitchFamily="34" charset="0"/>
              <a:buChar char="•"/>
            </a:pPr>
            <a:r>
              <a:rPr lang="sv-SE" sz="2800" b="1" dirty="0">
                <a:solidFill>
                  <a:prstClr val="black"/>
                </a:solidFill>
              </a:rPr>
              <a:t>Rapid regeneration </a:t>
            </a:r>
            <a:r>
              <a:rPr lang="sv-SE" sz="2800" b="1" dirty="0" err="1">
                <a:solidFill>
                  <a:prstClr val="black"/>
                </a:solidFill>
              </a:rPr>
              <a:t>with</a:t>
            </a:r>
            <a:r>
              <a:rPr lang="sv-SE" sz="2800" b="1" dirty="0">
                <a:solidFill>
                  <a:prstClr val="black"/>
                </a:solidFill>
              </a:rPr>
              <a:t> a </a:t>
            </a:r>
            <a:r>
              <a:rPr lang="sv-SE" sz="2800" b="1" dirty="0" err="1">
                <a:solidFill>
                  <a:prstClr val="black"/>
                </a:solidFill>
              </a:rPr>
              <a:t>high</a:t>
            </a:r>
            <a:r>
              <a:rPr lang="sv-SE" sz="2800" b="1" dirty="0">
                <a:solidFill>
                  <a:prstClr val="black"/>
                </a:solidFill>
              </a:rPr>
              <a:t> </a:t>
            </a:r>
            <a:r>
              <a:rPr lang="sv-SE" sz="2800" b="1" dirty="0" err="1">
                <a:solidFill>
                  <a:prstClr val="black"/>
                </a:solidFill>
              </a:rPr>
              <a:t>number</a:t>
            </a:r>
            <a:r>
              <a:rPr lang="sv-SE" sz="2800" b="1" dirty="0">
                <a:solidFill>
                  <a:prstClr val="black"/>
                </a:solidFill>
              </a:rPr>
              <a:t> </a:t>
            </a:r>
            <a:r>
              <a:rPr lang="sv-SE" sz="2800" b="1" dirty="0" err="1">
                <a:solidFill>
                  <a:prstClr val="black"/>
                </a:solidFill>
              </a:rPr>
              <a:t>of</a:t>
            </a:r>
            <a:r>
              <a:rPr lang="sv-SE" sz="2800" b="1" dirty="0">
                <a:solidFill>
                  <a:prstClr val="black"/>
                </a:solidFill>
              </a:rPr>
              <a:t> plants </a:t>
            </a:r>
            <a:r>
              <a:rPr lang="sv-SE" sz="2800" b="1" dirty="0" err="1">
                <a:solidFill>
                  <a:prstClr val="black"/>
                </a:solidFill>
              </a:rPr>
              <a:t>after</a:t>
            </a:r>
            <a:r>
              <a:rPr lang="sv-SE" sz="2800" b="1" dirty="0">
                <a:solidFill>
                  <a:prstClr val="black"/>
                </a:solidFill>
              </a:rPr>
              <a:t> final </a:t>
            </a:r>
            <a:r>
              <a:rPr lang="sv-SE" sz="2800" b="1" dirty="0" err="1">
                <a:solidFill>
                  <a:prstClr val="black"/>
                </a:solidFill>
              </a:rPr>
              <a:t>felling</a:t>
            </a:r>
            <a:endParaRPr lang="sv-SE" sz="2800" b="1" dirty="0">
              <a:solidFill>
                <a:prstClr val="black"/>
              </a:solidFill>
            </a:endParaRPr>
          </a:p>
          <a:p>
            <a:pPr marL="360363" indent="-3603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sv-SE" sz="2800" b="1" dirty="0" err="1">
                <a:solidFill>
                  <a:prstClr val="black"/>
                </a:solidFill>
              </a:rPr>
              <a:t>High</a:t>
            </a:r>
            <a:r>
              <a:rPr lang="sv-SE" sz="2800" b="1" dirty="0">
                <a:solidFill>
                  <a:prstClr val="black"/>
                </a:solidFill>
              </a:rPr>
              <a:t> </a:t>
            </a:r>
            <a:r>
              <a:rPr lang="sv-SE" sz="2800" b="1" dirty="0" err="1">
                <a:solidFill>
                  <a:prstClr val="black"/>
                </a:solidFill>
              </a:rPr>
              <a:t>stem</a:t>
            </a:r>
            <a:r>
              <a:rPr lang="sv-SE" sz="2800" b="1" dirty="0">
                <a:solidFill>
                  <a:prstClr val="black"/>
                </a:solidFill>
              </a:rPr>
              <a:t> </a:t>
            </a:r>
            <a:r>
              <a:rPr lang="sv-SE" sz="2800" b="1" dirty="0" err="1">
                <a:solidFill>
                  <a:prstClr val="black"/>
                </a:solidFill>
              </a:rPr>
              <a:t>density</a:t>
            </a:r>
            <a:r>
              <a:rPr lang="sv-SE" sz="2800" b="1" dirty="0">
                <a:solidFill>
                  <a:prstClr val="black"/>
                </a:solidFill>
              </a:rPr>
              <a:t> </a:t>
            </a:r>
            <a:r>
              <a:rPr lang="sv-SE" sz="2800" b="1" dirty="0" err="1">
                <a:solidFill>
                  <a:prstClr val="black"/>
                </a:solidFill>
              </a:rPr>
              <a:t>during</a:t>
            </a:r>
            <a:r>
              <a:rPr lang="sv-SE" sz="2800" b="1" dirty="0">
                <a:solidFill>
                  <a:prstClr val="black"/>
                </a:solidFill>
              </a:rPr>
              <a:t> the rotation period </a:t>
            </a:r>
          </a:p>
          <a:p>
            <a:pPr marL="360363" indent="-3603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sv-SE" sz="2800" b="1" dirty="0">
                <a:solidFill>
                  <a:prstClr val="black"/>
                </a:solidFill>
              </a:rPr>
              <a:t>Final </a:t>
            </a:r>
            <a:r>
              <a:rPr lang="sv-SE" sz="2800" b="1" dirty="0" err="1">
                <a:solidFill>
                  <a:prstClr val="black"/>
                </a:solidFill>
              </a:rPr>
              <a:t>felling</a:t>
            </a:r>
            <a:r>
              <a:rPr lang="sv-SE" sz="2800" b="1" dirty="0">
                <a:solidFill>
                  <a:prstClr val="black"/>
                </a:solidFill>
              </a:rPr>
              <a:t> at optimal </a:t>
            </a:r>
            <a:r>
              <a:rPr lang="sv-SE" sz="2800" b="1" dirty="0" err="1">
                <a:solidFill>
                  <a:prstClr val="black"/>
                </a:solidFill>
              </a:rPr>
              <a:t>tree</a:t>
            </a:r>
            <a:r>
              <a:rPr lang="sv-SE" sz="2800" b="1" dirty="0">
                <a:solidFill>
                  <a:prstClr val="black"/>
                </a:solidFill>
              </a:rPr>
              <a:t> age</a:t>
            </a:r>
          </a:p>
          <a:p>
            <a:pPr marL="360363" indent="-360363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sv-SE" sz="2800" b="1" dirty="0" err="1">
                <a:solidFill>
                  <a:prstClr val="black"/>
                </a:solidFill>
              </a:rPr>
              <a:t>Nutrient</a:t>
            </a:r>
            <a:r>
              <a:rPr lang="sv-SE" sz="2800" b="1" dirty="0">
                <a:solidFill>
                  <a:prstClr val="black"/>
                </a:solidFill>
              </a:rPr>
              <a:t> </a:t>
            </a:r>
            <a:r>
              <a:rPr lang="sv-SE" sz="2800" b="1" dirty="0" err="1">
                <a:solidFill>
                  <a:prstClr val="black"/>
                </a:solidFill>
              </a:rPr>
              <a:t>supply</a:t>
            </a:r>
            <a:endParaRPr lang="sv-SE" sz="2800" b="1" dirty="0">
              <a:solidFill>
                <a:prstClr val="black"/>
              </a:solidFill>
            </a:endParaRPr>
          </a:p>
          <a:p>
            <a:pPr marL="360363" indent="-360363">
              <a:lnSpc>
                <a:spcPts val="3600"/>
              </a:lnSpc>
              <a:buFont typeface="Arial" panose="020B0604020202020204" pitchFamily="34" charset="0"/>
              <a:buChar char="•"/>
            </a:pPr>
            <a:endParaRPr lang="sv-SE" sz="2800" b="1" dirty="0">
              <a:solidFill>
                <a:prstClr val="black"/>
              </a:solidFill>
            </a:endParaRPr>
          </a:p>
        </p:txBody>
      </p:sp>
      <p:pic>
        <p:nvPicPr>
          <p:cNvPr id="7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928688" y="634051"/>
            <a:ext cx="7920880" cy="70788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Silviculture for high growth</a:t>
            </a:r>
          </a:p>
        </p:txBody>
      </p:sp>
      <p:pic>
        <p:nvPicPr>
          <p:cNvPr id="8" name="Picture 55" descr="Beståndsbilder 20071026 014 r2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" y="4347384"/>
            <a:ext cx="1895499" cy="253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6" descr="Kolsänkebilder 004 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47384"/>
            <a:ext cx="1904507" cy="25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52" y="4347384"/>
            <a:ext cx="1895767" cy="2538000"/>
          </a:xfrm>
          <a:prstGeom prst="rect">
            <a:avLst/>
          </a:prstGeom>
        </p:spPr>
      </p:pic>
      <p:pic>
        <p:nvPicPr>
          <p:cNvPr id="15" name="Picture 57" descr="Bestånd 20071030 004 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780" y="4266402"/>
            <a:ext cx="1944216" cy="259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9" descr="Bestånd 20071031 019 r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89" y="4324329"/>
            <a:ext cx="1901264" cy="253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 2"/>
          <p:cNvGrpSpPr/>
          <p:nvPr/>
        </p:nvGrpSpPr>
        <p:grpSpPr>
          <a:xfrm>
            <a:off x="4139952" y="4266402"/>
            <a:ext cx="4519914" cy="3312368"/>
            <a:chOff x="4499992" y="3501008"/>
            <a:chExt cx="4519914" cy="3312368"/>
          </a:xfrm>
        </p:grpSpPr>
        <p:pic>
          <p:nvPicPr>
            <p:cNvPr id="12" name="Picture 3" descr="Y:\Kenneths bilder\Film A\Rosinedal 12 roterad ogödslad.jpg"/>
            <p:cNvPicPr>
              <a:picLocks noChangeAspect="1" noChangeArrowheads="1"/>
            </p:cNvPicPr>
            <p:nvPr/>
          </p:nvPicPr>
          <p:blipFill rotWithShape="1">
            <a:blip r:embed="rId10" cstate="print"/>
            <a:srcRect l="1997" t="8173" r="-645" b="6417"/>
            <a:stretch/>
          </p:blipFill>
          <p:spPr bwMode="auto">
            <a:xfrm>
              <a:off x="4499992" y="3518728"/>
              <a:ext cx="1656000" cy="329464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</p:pic>
        <p:pic>
          <p:nvPicPr>
            <p:cNvPr id="14" name="Picture 2" descr="Y:\Kenneths bilder\Film A\Rosinedal 12 roterad gödslad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427619" y="3501008"/>
              <a:ext cx="2592287" cy="3312368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</p:pic>
      </p:grpSp>
      <p:pic>
        <p:nvPicPr>
          <p:cNvPr id="18" name="Bildobjekt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47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50" name="Picture 58" descr="Bestånd 20071031 007 r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2" y="4622800"/>
            <a:ext cx="1889886" cy="219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1"/>
          <p:cNvSpPr txBox="1">
            <a:spLocks noChangeArrowheads="1"/>
          </p:cNvSpPr>
          <p:nvPr/>
        </p:nvSpPr>
        <p:spPr bwMode="auto">
          <a:xfrm>
            <a:off x="7667625" y="4365625"/>
            <a:ext cx="98742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/>
              <a:t> Efter Bergh 1999</a:t>
            </a:r>
          </a:p>
        </p:txBody>
      </p:sp>
      <p:pic>
        <p:nvPicPr>
          <p:cNvPr id="33847" name="Picture 55" descr="Beståndsbilder 20071026 014 r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1" y="4581525"/>
            <a:ext cx="1528763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8" name="Picture 56" descr="Kolsänkebilder 004 r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4581525"/>
            <a:ext cx="1493837" cy="198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49" name="Picture 57" descr="Bestånd 20071030 004 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513430"/>
            <a:ext cx="1743174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51" name="Picture 59" descr="Bestånd 20071031 019 r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449" y="4579938"/>
            <a:ext cx="1842427" cy="2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 Box 60"/>
          <p:cNvSpPr txBox="1">
            <a:spLocks noChangeArrowheads="1"/>
          </p:cNvSpPr>
          <p:nvPr/>
        </p:nvSpPr>
        <p:spPr bwMode="auto">
          <a:xfrm>
            <a:off x="0" y="6613525"/>
            <a:ext cx="3594100" cy="244475"/>
          </a:xfrm>
          <a:prstGeom prst="rect">
            <a:avLst/>
          </a:prstGeom>
          <a:solidFill>
            <a:srgbClr val="00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b="1">
                <a:solidFill>
                  <a:schemeClr val="bg1"/>
                </a:solidFill>
              </a:rPr>
              <a:t>Kenneth Sahlén, SLU, Inst f skogens ekologi och skötsel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496543"/>
              </p:ext>
            </p:extLst>
          </p:nvPr>
        </p:nvGraphicFramePr>
        <p:xfrm>
          <a:off x="755576" y="943987"/>
          <a:ext cx="8388424" cy="3498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Ellips 4"/>
          <p:cNvSpPr/>
          <p:nvPr/>
        </p:nvSpPr>
        <p:spPr>
          <a:xfrm>
            <a:off x="1907704" y="1844824"/>
            <a:ext cx="295232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1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1475656" y="1988840"/>
            <a:ext cx="6192688" cy="4320480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233667"/>
              </p:ext>
            </p:extLst>
          </p:nvPr>
        </p:nvGraphicFramePr>
        <p:xfrm>
          <a:off x="1500188" y="1989733"/>
          <a:ext cx="6146800" cy="431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74" name="Graph" r:id="rId4" imgW="4131720" imgH="2901600" progId="Origin50.Graph">
                  <p:embed/>
                </p:oleObj>
              </mc:Choice>
              <mc:Fallback>
                <p:oleObj name="Graph" r:id="rId4" imgW="413172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88" y="1989733"/>
                        <a:ext cx="6146800" cy="43195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697978"/>
              </p:ext>
            </p:extLst>
          </p:nvPr>
        </p:nvGraphicFramePr>
        <p:xfrm>
          <a:off x="1475656" y="1972072"/>
          <a:ext cx="61468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75" name="Graph" r:id="rId6" imgW="4131720" imgH="2901600" progId="Origin50.Graph">
                  <p:embed/>
                </p:oleObj>
              </mc:Choice>
              <mc:Fallback>
                <p:oleObj name="Graph" r:id="rId6" imgW="413172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1972072"/>
                        <a:ext cx="6146800" cy="431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4572000" y="5867980"/>
            <a:ext cx="811441" cy="369332"/>
          </a:xfrm>
          <a:prstGeom prst="rect">
            <a:avLst/>
          </a:prstGeom>
          <a:solidFill>
            <a:srgbClr val="99FF99"/>
          </a:solidFill>
        </p:spPr>
        <p:txBody>
          <a:bodyPr wrap="none" rtlCol="0">
            <a:spAutoFit/>
          </a:bodyPr>
          <a:lstStyle/>
          <a:p>
            <a:r>
              <a:rPr lang="sv-SE" sz="1800" b="1" dirty="0" err="1">
                <a:solidFill>
                  <a:prstClr val="black"/>
                </a:solidFill>
              </a:rPr>
              <a:t>Years</a:t>
            </a:r>
            <a:endParaRPr lang="sv-SE" sz="1800" b="1" dirty="0">
              <a:solidFill>
                <a:prstClr val="black"/>
              </a:solidFill>
            </a:endParaRP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576450"/>
              </p:ext>
            </p:extLst>
          </p:nvPr>
        </p:nvGraphicFramePr>
        <p:xfrm>
          <a:off x="1495425" y="1990725"/>
          <a:ext cx="61722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76" name="Graph" r:id="rId8" imgW="4131720" imgH="2901600" progId="Origin50.Graph">
                  <p:embed/>
                </p:oleObj>
              </mc:Choice>
              <mc:Fallback>
                <p:oleObj name="Graph" r:id="rId8" imgW="4131720" imgH="290160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5425" y="1990725"/>
                        <a:ext cx="6172200" cy="431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upp 50"/>
          <p:cNvGrpSpPr/>
          <p:nvPr/>
        </p:nvGrpSpPr>
        <p:grpSpPr>
          <a:xfrm>
            <a:off x="3815928" y="3356992"/>
            <a:ext cx="2664272" cy="1512168"/>
            <a:chOff x="3815928" y="3356992"/>
            <a:chExt cx="2664272" cy="1512168"/>
          </a:xfrm>
        </p:grpSpPr>
        <p:sp>
          <p:nvSpPr>
            <p:cNvPr id="16" name="Rektangel 15"/>
            <p:cNvSpPr/>
            <p:nvPr/>
          </p:nvSpPr>
          <p:spPr>
            <a:xfrm>
              <a:off x="3815928" y="4761160"/>
              <a:ext cx="108000" cy="108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Rektangel 16"/>
            <p:cNvSpPr/>
            <p:nvPr/>
          </p:nvSpPr>
          <p:spPr>
            <a:xfrm>
              <a:off x="6372200" y="3356992"/>
              <a:ext cx="108000" cy="108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Rektangel 17"/>
            <p:cNvSpPr/>
            <p:nvPr/>
          </p:nvSpPr>
          <p:spPr>
            <a:xfrm>
              <a:off x="5076056" y="4077072"/>
              <a:ext cx="108000" cy="108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4" name="Grupp 49"/>
          <p:cNvGrpSpPr/>
          <p:nvPr/>
        </p:nvGrpSpPr>
        <p:grpSpPr>
          <a:xfrm>
            <a:off x="3851920" y="3284984"/>
            <a:ext cx="2520280" cy="1512168"/>
            <a:chOff x="3851920" y="3284984"/>
            <a:chExt cx="2520280" cy="1512168"/>
          </a:xfrm>
        </p:grpSpPr>
        <p:sp>
          <p:nvSpPr>
            <p:cNvPr id="11" name="textruta 10"/>
            <p:cNvSpPr txBox="1"/>
            <p:nvPr/>
          </p:nvSpPr>
          <p:spPr>
            <a:xfrm>
              <a:off x="3851920" y="3284984"/>
              <a:ext cx="1598964" cy="338554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600" b="1" dirty="0"/>
                <a:t>Final </a:t>
              </a:r>
              <a:r>
                <a:rPr lang="sv-SE" sz="1600" b="1" dirty="0" err="1"/>
                <a:t>felling</a:t>
              </a:r>
              <a:endParaRPr lang="sv-SE" sz="1600" b="1" dirty="0"/>
            </a:p>
          </p:txBody>
        </p:sp>
        <p:cxnSp>
          <p:nvCxnSpPr>
            <p:cNvPr id="24" name="Rak pil 23"/>
            <p:cNvCxnSpPr/>
            <p:nvPr/>
          </p:nvCxnSpPr>
          <p:spPr>
            <a:xfrm flipH="1">
              <a:off x="3851920" y="3645024"/>
              <a:ext cx="216024" cy="115212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pil 24"/>
            <p:cNvCxnSpPr>
              <a:endCxn id="17" idx="1"/>
            </p:cNvCxnSpPr>
            <p:nvPr/>
          </p:nvCxnSpPr>
          <p:spPr>
            <a:xfrm flipV="1">
              <a:off x="5436096" y="3410992"/>
              <a:ext cx="936104" cy="18008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26"/>
            <p:cNvCxnSpPr>
              <a:endCxn id="18" idx="0"/>
            </p:cNvCxnSpPr>
            <p:nvPr/>
          </p:nvCxnSpPr>
          <p:spPr>
            <a:xfrm>
              <a:off x="5004048" y="3663032"/>
              <a:ext cx="126008" cy="414040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 29"/>
          <p:cNvGrpSpPr/>
          <p:nvPr/>
        </p:nvGrpSpPr>
        <p:grpSpPr>
          <a:xfrm>
            <a:off x="3635896" y="3032968"/>
            <a:ext cx="2160240" cy="1836192"/>
            <a:chOff x="3635896" y="3032968"/>
            <a:chExt cx="2160240" cy="1836192"/>
          </a:xfrm>
        </p:grpSpPr>
        <p:sp>
          <p:nvSpPr>
            <p:cNvPr id="32" name="Rektangel 31"/>
            <p:cNvSpPr/>
            <p:nvPr/>
          </p:nvSpPr>
          <p:spPr>
            <a:xfrm>
              <a:off x="3635896" y="4761160"/>
              <a:ext cx="108000" cy="108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3" name="Rektangel 32"/>
            <p:cNvSpPr/>
            <p:nvPr/>
          </p:nvSpPr>
          <p:spPr>
            <a:xfrm>
              <a:off x="5688136" y="3032968"/>
              <a:ext cx="108000" cy="108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34" name="Rektangel 33"/>
            <p:cNvSpPr/>
            <p:nvPr/>
          </p:nvSpPr>
          <p:spPr>
            <a:xfrm>
              <a:off x="4644032" y="3897064"/>
              <a:ext cx="108000" cy="1080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pic>
        <p:nvPicPr>
          <p:cNvPr id="23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827584" y="621118"/>
            <a:ext cx="7992888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Long term growth effect</a:t>
            </a:r>
          </a:p>
          <a:p>
            <a:pPr algn="ctr" eaLnBrk="1" hangingPunct="1">
              <a:defRPr/>
            </a:pP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of different </a:t>
            </a:r>
            <a:r>
              <a:rPr lang="en-GB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forest management practices</a:t>
            </a:r>
            <a:endParaRPr lang="en-GB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8" name="Bildobjekt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01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38796"/>
              </p:ext>
            </p:extLst>
          </p:nvPr>
        </p:nvGraphicFramePr>
        <p:xfrm>
          <a:off x="611560" y="2923449"/>
          <a:ext cx="3888432" cy="280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6" name="Worksheet" r:id="rId4" imgW="9401243" imgH="5038635" progId="Excel.Sheet.8">
                  <p:embed/>
                </p:oleObj>
              </mc:Choice>
              <mc:Fallback>
                <p:oleObj name="Worksheet" r:id="rId4" imgW="9401243" imgH="503863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923449"/>
                        <a:ext cx="3888432" cy="2808907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Bild 3" descr="C:\Documents and Settings\kesa\Mina dokument\SLU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950" y="100013"/>
            <a:ext cx="820738" cy="952500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11560" y="2092452"/>
            <a:ext cx="3888432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</a:t>
            </a:r>
            <a:r>
              <a:rPr lang="en-GB" sz="2400" b="1" baseline="-250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-sequestration </a:t>
            </a:r>
          </a:p>
          <a:p>
            <a:pPr algn="ctr" eaLnBrk="1" hangingPunct="1">
              <a:defRPr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 trees 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082203" y="2092451"/>
            <a:ext cx="3312368" cy="830997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Substitution effect,</a:t>
            </a:r>
          </a:p>
          <a:p>
            <a:pPr algn="ctr" eaLnBrk="1" hangingPunct="1">
              <a:defRPr/>
            </a:pPr>
            <a:r>
              <a:rPr lang="en-GB" sz="2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reduced emissions  </a:t>
            </a:r>
          </a:p>
        </p:txBody>
      </p:sp>
      <p:graphicFrame>
        <p:nvGraphicFramePr>
          <p:cNvPr id="9" name="Diagram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828068"/>
              </p:ext>
            </p:extLst>
          </p:nvPr>
        </p:nvGraphicFramePr>
        <p:xfrm>
          <a:off x="4930225" y="2924175"/>
          <a:ext cx="3616325" cy="2809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07" name="Worksheet" r:id="rId7" imgW="8744085" imgH="5048340" progId="Excel.Sheet.8">
                  <p:embed/>
                </p:oleObj>
              </mc:Choice>
              <mc:Fallback>
                <p:oleObj name="Worksheet" r:id="rId7" imgW="8744085" imgH="504834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225" y="2924175"/>
                        <a:ext cx="3616325" cy="2809676"/>
                      </a:xfrm>
                      <a:prstGeom prst="rect">
                        <a:avLst/>
                      </a:prstGeom>
                      <a:solidFill>
                        <a:srgbClr val="FFC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60315" y="674134"/>
            <a:ext cx="7488832" cy="1938992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>
            <a:spAutoFit/>
          </a:bodyPr>
          <a:lstStyle>
            <a:lvl1pPr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r>
              <a:rPr lang="en-GB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Forest management </a:t>
            </a: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 long term</a:t>
            </a:r>
          </a:p>
          <a:p>
            <a:pPr algn="ctr" eaLnBrk="1" hangingPunct="1">
              <a:defRPr/>
            </a:pPr>
            <a:r>
              <a:rPr lang="en-GB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climate effect</a:t>
            </a: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48275" y="25639"/>
            <a:ext cx="2267909" cy="56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2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Standardformgivning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formgivn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formgivn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48720</TotalTime>
  <Words>2219</Words>
  <Application>Microsoft Office PowerPoint</Application>
  <PresentationFormat>Bildspel på skärmen (4:3)</PresentationFormat>
  <Paragraphs>325</Paragraphs>
  <Slides>22</Slides>
  <Notes>19</Notes>
  <HiddenSlides>0</HiddenSlides>
  <MMClips>0</MMClips>
  <ScaleCrop>false</ScaleCrop>
  <HeadingPairs>
    <vt:vector size="8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Serverprogram för OLE-inbäddning</vt:lpstr>
      </vt:variant>
      <vt:variant>
        <vt:i4>5</vt:i4>
      </vt:variant>
      <vt:variant>
        <vt:lpstr>Bildrubriker</vt:lpstr>
      </vt:variant>
      <vt:variant>
        <vt:i4>22</vt:i4>
      </vt:variant>
    </vt:vector>
  </HeadingPairs>
  <TitlesOfParts>
    <vt:vector size="31" baseType="lpstr">
      <vt:lpstr>Arial</vt:lpstr>
      <vt:lpstr>Calibri</vt:lpstr>
      <vt:lpstr>Comic Sans MS</vt:lpstr>
      <vt:lpstr>Standardformgivning</vt:lpstr>
      <vt:lpstr>Graph</vt:lpstr>
      <vt:lpstr>Diagram</vt:lpstr>
      <vt:lpstr>Chart</vt:lpstr>
      <vt:lpstr>Worksheet</vt:lpstr>
      <vt:lpstr>Microsoft Excel 97-2003-kalkylblad</vt:lpstr>
      <vt:lpstr>PowerPoint-presentation</vt:lpstr>
      <vt:lpstr>PowerPoint-presentation</vt:lpstr>
      <vt:lpstr>PowerPoint-presentation</vt:lpstr>
      <vt:lpstr>PowerPoint-presentation</vt:lpstr>
      <vt:lpstr>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Accumulated tree growth</vt:lpstr>
      <vt:lpstr>PowerPoint-presentation</vt:lpstr>
      <vt:lpstr> </vt:lpstr>
      <vt:lpstr> Total sequestration in trees</vt:lpstr>
      <vt:lpstr>PowerPoint-presentation</vt:lpstr>
      <vt:lpstr>PowerPoint-presentation</vt:lpstr>
    </vt:vector>
  </TitlesOfParts>
  <Company>SLU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Kenneth Sahlen</dc:creator>
  <cp:lastModifiedBy>Sofia Liljebo</cp:lastModifiedBy>
  <cp:revision>358</cp:revision>
  <cp:lastPrinted>2012-05-19T18:22:46Z</cp:lastPrinted>
  <dcterms:created xsi:type="dcterms:W3CDTF">2007-10-22T12:54:01Z</dcterms:created>
  <dcterms:modified xsi:type="dcterms:W3CDTF">2019-11-20T07:50:01Z</dcterms:modified>
</cp:coreProperties>
</file>