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77" r:id="rId3"/>
    <p:sldId id="278" r:id="rId4"/>
    <p:sldId id="279" r:id="rId5"/>
    <p:sldId id="281" r:id="rId6"/>
    <p:sldId id="286" r:id="rId7"/>
    <p:sldId id="287" r:id="rId8"/>
    <p:sldId id="288" r:id="rId9"/>
    <p:sldId id="313" r:id="rId10"/>
    <p:sldId id="303" r:id="rId11"/>
    <p:sldId id="304" r:id="rId12"/>
    <p:sldId id="305" r:id="rId13"/>
    <p:sldId id="307" r:id="rId14"/>
    <p:sldId id="308" r:id="rId15"/>
    <p:sldId id="311" r:id="rId16"/>
    <p:sldId id="312" r:id="rId17"/>
    <p:sldId id="299" r:id="rId18"/>
  </p:sldIdLst>
  <p:sldSz cx="9144000" cy="6858000" type="screen4x3"/>
  <p:notesSz cx="6743700" cy="9875838"/>
  <p:defaultTextStyle>
    <a:defPPr>
      <a:defRPr lang="sv-S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8C748"/>
    <a:srgbClr val="E67B4E"/>
    <a:srgbClr val="D0CFCE"/>
    <a:srgbClr val="8A918F"/>
    <a:srgbClr val="008D5D"/>
    <a:srgbClr val="2DAFD6"/>
    <a:srgbClr val="F73D5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1314" y="-390"/>
      </p:cViewPr>
      <p:guideLst>
        <p:guide orient="horz" pos="228"/>
        <p:guide orient="horz" pos="998"/>
        <p:guide orient="horz" pos="4046"/>
        <p:guide orient="horz" pos="3914"/>
        <p:guide pos="1162"/>
        <p:guide pos="4802"/>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22588" cy="493713"/>
          </a:xfrm>
          <a:prstGeom prst="rect">
            <a:avLst/>
          </a:prstGeom>
          <a:noFill/>
          <a:ln>
            <a:noFill/>
          </a:ln>
          <a:effectLst/>
          <a:extLst/>
        </p:spPr>
        <p:txBody>
          <a:bodyPr vert="horz" wrap="square" lIns="87664" tIns="43832" rIns="87664" bIns="43832" numCol="1" anchor="t" anchorCtr="0" compatLnSpc="1">
            <a:prstTxWarp prst="textNoShape">
              <a:avLst/>
            </a:prstTxWarp>
          </a:bodyPr>
          <a:lstStyle>
            <a:lvl1pPr defTabSz="876300">
              <a:defRPr sz="1200"/>
            </a:lvl1pPr>
          </a:lstStyle>
          <a:p>
            <a:pPr>
              <a:defRPr/>
            </a:pPr>
            <a:endParaRPr lang="en-US"/>
          </a:p>
        </p:txBody>
      </p:sp>
      <p:sp>
        <p:nvSpPr>
          <p:cNvPr id="45059" name="Rectangle 3"/>
          <p:cNvSpPr>
            <a:spLocks noGrp="1" noChangeArrowheads="1"/>
          </p:cNvSpPr>
          <p:nvPr>
            <p:ph type="dt" sz="quarter" idx="1"/>
          </p:nvPr>
        </p:nvSpPr>
        <p:spPr bwMode="auto">
          <a:xfrm>
            <a:off x="3819525" y="0"/>
            <a:ext cx="2922588" cy="493713"/>
          </a:xfrm>
          <a:prstGeom prst="rect">
            <a:avLst/>
          </a:prstGeom>
          <a:noFill/>
          <a:ln>
            <a:noFill/>
          </a:ln>
          <a:effectLst/>
          <a:extLst/>
        </p:spPr>
        <p:txBody>
          <a:bodyPr vert="horz" wrap="square" lIns="87664" tIns="43832" rIns="87664" bIns="43832" numCol="1" anchor="t" anchorCtr="0" compatLnSpc="1">
            <a:prstTxWarp prst="textNoShape">
              <a:avLst/>
            </a:prstTxWarp>
          </a:bodyPr>
          <a:lstStyle>
            <a:lvl1pPr algn="r" defTabSz="876300">
              <a:defRPr sz="1200"/>
            </a:lvl1pPr>
          </a:lstStyle>
          <a:p>
            <a:pPr>
              <a:defRPr/>
            </a:pPr>
            <a:endParaRPr lang="en-US"/>
          </a:p>
        </p:txBody>
      </p:sp>
      <p:sp>
        <p:nvSpPr>
          <p:cNvPr id="45060" name="Rectangle 4"/>
          <p:cNvSpPr>
            <a:spLocks noGrp="1" noChangeArrowheads="1"/>
          </p:cNvSpPr>
          <p:nvPr>
            <p:ph type="ftr" sz="quarter" idx="2"/>
          </p:nvPr>
        </p:nvSpPr>
        <p:spPr bwMode="auto">
          <a:xfrm>
            <a:off x="0" y="9380538"/>
            <a:ext cx="2922588" cy="493712"/>
          </a:xfrm>
          <a:prstGeom prst="rect">
            <a:avLst/>
          </a:prstGeom>
          <a:noFill/>
          <a:ln>
            <a:noFill/>
          </a:ln>
          <a:effectLst/>
          <a:extLst/>
        </p:spPr>
        <p:txBody>
          <a:bodyPr vert="horz" wrap="square" lIns="87664" tIns="43832" rIns="87664" bIns="43832" numCol="1" anchor="b" anchorCtr="0" compatLnSpc="1">
            <a:prstTxWarp prst="textNoShape">
              <a:avLst/>
            </a:prstTxWarp>
          </a:bodyPr>
          <a:lstStyle>
            <a:lvl1pPr defTabSz="876300">
              <a:defRPr sz="1200"/>
            </a:lvl1pPr>
          </a:lstStyle>
          <a:p>
            <a:pPr>
              <a:defRPr/>
            </a:pPr>
            <a:endParaRPr lang="en-US"/>
          </a:p>
        </p:txBody>
      </p:sp>
      <p:sp>
        <p:nvSpPr>
          <p:cNvPr id="45061" name="Rectangle 5"/>
          <p:cNvSpPr>
            <a:spLocks noGrp="1" noChangeArrowheads="1"/>
          </p:cNvSpPr>
          <p:nvPr>
            <p:ph type="sldNum" sz="quarter" idx="3"/>
          </p:nvPr>
        </p:nvSpPr>
        <p:spPr bwMode="auto">
          <a:xfrm>
            <a:off x="3819525" y="9380538"/>
            <a:ext cx="2922588" cy="493712"/>
          </a:xfrm>
          <a:prstGeom prst="rect">
            <a:avLst/>
          </a:prstGeom>
          <a:noFill/>
          <a:ln>
            <a:noFill/>
          </a:ln>
          <a:effectLst/>
          <a:extLst/>
        </p:spPr>
        <p:txBody>
          <a:bodyPr vert="horz" wrap="square" lIns="87664" tIns="43832" rIns="87664" bIns="43832" numCol="1" anchor="b" anchorCtr="0" compatLnSpc="1">
            <a:prstTxWarp prst="textNoShape">
              <a:avLst/>
            </a:prstTxWarp>
          </a:bodyPr>
          <a:lstStyle>
            <a:lvl1pPr algn="r" defTabSz="876300">
              <a:defRPr sz="1200"/>
            </a:lvl1pPr>
          </a:lstStyle>
          <a:p>
            <a:pPr>
              <a:defRPr/>
            </a:pPr>
            <a:fld id="{76EC8B58-0570-4D50-80AD-2466C2BB437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22588" cy="493713"/>
          </a:xfrm>
          <a:prstGeom prst="rect">
            <a:avLst/>
          </a:prstGeom>
          <a:noFill/>
          <a:ln>
            <a:noFill/>
          </a:ln>
          <a:effectLst/>
          <a:extLst/>
        </p:spPr>
        <p:txBody>
          <a:bodyPr vert="horz" wrap="square" lIns="94957" tIns="47479" rIns="94957" bIns="47479" numCol="1" anchor="t" anchorCtr="0" compatLnSpc="1">
            <a:prstTxWarp prst="textNoShape">
              <a:avLst/>
            </a:prstTxWarp>
          </a:bodyPr>
          <a:lstStyle>
            <a:lvl1pPr defTabSz="949325">
              <a:defRPr sz="1200"/>
            </a:lvl1pPr>
          </a:lstStyle>
          <a:p>
            <a:pPr>
              <a:defRPr/>
            </a:pPr>
            <a:endParaRPr lang="sv-SE"/>
          </a:p>
        </p:txBody>
      </p:sp>
      <p:sp>
        <p:nvSpPr>
          <p:cNvPr id="12291" name="Rectangle 3"/>
          <p:cNvSpPr>
            <a:spLocks noGrp="1" noChangeArrowheads="1"/>
          </p:cNvSpPr>
          <p:nvPr>
            <p:ph type="dt" idx="1"/>
          </p:nvPr>
        </p:nvSpPr>
        <p:spPr bwMode="auto">
          <a:xfrm>
            <a:off x="3819525" y="0"/>
            <a:ext cx="2922588" cy="493713"/>
          </a:xfrm>
          <a:prstGeom prst="rect">
            <a:avLst/>
          </a:prstGeom>
          <a:noFill/>
          <a:ln>
            <a:noFill/>
          </a:ln>
          <a:effectLst/>
          <a:extLst/>
        </p:spPr>
        <p:txBody>
          <a:bodyPr vert="horz" wrap="square" lIns="94957" tIns="47479" rIns="94957" bIns="47479" numCol="1" anchor="t" anchorCtr="0" compatLnSpc="1">
            <a:prstTxWarp prst="textNoShape">
              <a:avLst/>
            </a:prstTxWarp>
          </a:bodyPr>
          <a:lstStyle>
            <a:lvl1pPr algn="r" defTabSz="949325">
              <a:defRPr sz="1200"/>
            </a:lvl1pPr>
          </a:lstStyle>
          <a:p>
            <a:pPr>
              <a:defRPr/>
            </a:pPr>
            <a:endParaRPr lang="sv-SE"/>
          </a:p>
        </p:txBody>
      </p:sp>
      <p:sp>
        <p:nvSpPr>
          <p:cNvPr id="13316" name="Rectangle 4"/>
          <p:cNvSpPr>
            <a:spLocks noGrp="1" noRot="1" noChangeAspect="1" noChangeArrowheads="1" noTextEdit="1"/>
          </p:cNvSpPr>
          <p:nvPr>
            <p:ph type="sldImg" idx="2"/>
          </p:nvPr>
        </p:nvSpPr>
        <p:spPr bwMode="auto">
          <a:xfrm>
            <a:off x="904875" y="741363"/>
            <a:ext cx="4935538" cy="3702050"/>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674688" y="4691063"/>
            <a:ext cx="5394325" cy="4443412"/>
          </a:xfrm>
          <a:prstGeom prst="rect">
            <a:avLst/>
          </a:prstGeom>
          <a:noFill/>
          <a:ln>
            <a:noFill/>
          </a:ln>
          <a:effectLst/>
          <a:extLst/>
        </p:spPr>
        <p:txBody>
          <a:bodyPr vert="horz" wrap="square" lIns="94957" tIns="47479" rIns="94957" bIns="47479" numCol="1" anchor="t" anchorCtr="0" compatLnSpc="1">
            <a:prstTxWarp prst="textNoShape">
              <a:avLst/>
            </a:prstTxWarp>
          </a:body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p>
        </p:txBody>
      </p:sp>
      <p:sp>
        <p:nvSpPr>
          <p:cNvPr id="12294" name="Rectangle 6"/>
          <p:cNvSpPr>
            <a:spLocks noGrp="1" noChangeArrowheads="1"/>
          </p:cNvSpPr>
          <p:nvPr>
            <p:ph type="ftr" sz="quarter" idx="4"/>
          </p:nvPr>
        </p:nvSpPr>
        <p:spPr bwMode="auto">
          <a:xfrm>
            <a:off x="0" y="9380538"/>
            <a:ext cx="2922588" cy="493712"/>
          </a:xfrm>
          <a:prstGeom prst="rect">
            <a:avLst/>
          </a:prstGeom>
          <a:noFill/>
          <a:ln>
            <a:noFill/>
          </a:ln>
          <a:effectLst/>
          <a:extLst/>
        </p:spPr>
        <p:txBody>
          <a:bodyPr vert="horz" wrap="square" lIns="94957" tIns="47479" rIns="94957" bIns="47479" numCol="1" anchor="b" anchorCtr="0" compatLnSpc="1">
            <a:prstTxWarp prst="textNoShape">
              <a:avLst/>
            </a:prstTxWarp>
          </a:bodyPr>
          <a:lstStyle>
            <a:lvl1pPr defTabSz="949325">
              <a:defRPr sz="1200"/>
            </a:lvl1pPr>
          </a:lstStyle>
          <a:p>
            <a:pPr>
              <a:defRPr/>
            </a:pPr>
            <a:endParaRPr lang="sv-SE"/>
          </a:p>
        </p:txBody>
      </p:sp>
      <p:sp>
        <p:nvSpPr>
          <p:cNvPr id="12295" name="Rectangle 7"/>
          <p:cNvSpPr>
            <a:spLocks noGrp="1" noChangeArrowheads="1"/>
          </p:cNvSpPr>
          <p:nvPr>
            <p:ph type="sldNum" sz="quarter" idx="5"/>
          </p:nvPr>
        </p:nvSpPr>
        <p:spPr bwMode="auto">
          <a:xfrm>
            <a:off x="3819525" y="9380538"/>
            <a:ext cx="2922588" cy="493712"/>
          </a:xfrm>
          <a:prstGeom prst="rect">
            <a:avLst/>
          </a:prstGeom>
          <a:noFill/>
          <a:ln>
            <a:noFill/>
          </a:ln>
          <a:effectLst/>
          <a:extLst/>
        </p:spPr>
        <p:txBody>
          <a:bodyPr vert="horz" wrap="square" lIns="94957" tIns="47479" rIns="94957" bIns="47479" numCol="1" anchor="b" anchorCtr="0" compatLnSpc="1">
            <a:prstTxWarp prst="textNoShape">
              <a:avLst/>
            </a:prstTxWarp>
          </a:bodyPr>
          <a:lstStyle>
            <a:lvl1pPr algn="r" defTabSz="949325">
              <a:defRPr sz="1200"/>
            </a:lvl1pPr>
          </a:lstStyle>
          <a:p>
            <a:pPr>
              <a:defRPr/>
            </a:pPr>
            <a:fld id="{FAFE10B8-1435-48AC-9894-5029D7A8742F}" type="slidenum">
              <a:rPr lang="sv-SE"/>
              <a:pPr>
                <a:defRPr/>
              </a:pPr>
              <a:t>‹#›</a:t>
            </a:fld>
            <a:endParaRPr lang="sv-S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miter lim="800000"/>
            <a:headEnd/>
            <a:tailEnd/>
          </a:ln>
        </p:spPr>
        <p:txBody>
          <a:bodyPr/>
          <a:lstStyle/>
          <a:p>
            <a:fld id="{F2DEB093-7200-4EC4-B0B7-C44BFDADB1C4}" type="slidenum">
              <a:rPr lang="sv-SE" smtClean="0"/>
              <a:pPr/>
              <a:t>1</a:t>
            </a:fld>
            <a:endParaRPr lang="sv-SE" smtClean="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ln>
            <a:miter lim="800000"/>
            <a:headEnd/>
            <a:tailEnd/>
          </a:ln>
        </p:spPr>
        <p:txBody>
          <a:bodyPr/>
          <a:lstStyle/>
          <a:p>
            <a:fld id="{7E458CD7-4082-40E4-A3B0-87DB4F4F97FD}" type="slidenum">
              <a:rPr lang="sv-SE" smtClean="0"/>
              <a:pPr/>
              <a:t>2</a:t>
            </a:fld>
            <a:endParaRPr lang="sv-SE" smtClean="0"/>
          </a:p>
        </p:txBody>
      </p:sp>
      <p:sp>
        <p:nvSpPr>
          <p:cNvPr id="18434" name="Rectangle 7"/>
          <p:cNvSpPr txBox="1">
            <a:spLocks noGrp="1" noChangeArrowheads="1"/>
          </p:cNvSpPr>
          <p:nvPr/>
        </p:nvSpPr>
        <p:spPr bwMode="auto">
          <a:xfrm>
            <a:off x="3819525" y="9380538"/>
            <a:ext cx="2922588" cy="493712"/>
          </a:xfrm>
          <a:prstGeom prst="rect">
            <a:avLst/>
          </a:prstGeom>
          <a:noFill/>
          <a:ln w="9525">
            <a:noFill/>
            <a:miter lim="800000"/>
            <a:headEnd/>
            <a:tailEnd/>
          </a:ln>
        </p:spPr>
        <p:txBody>
          <a:bodyPr lIns="94957" tIns="47479" rIns="94957" bIns="47479" anchor="b"/>
          <a:lstStyle/>
          <a:p>
            <a:pPr algn="r" defTabSz="949325"/>
            <a:fld id="{BE82BA33-9E2B-4FF4-B03B-6145E90CE679}" type="slidenum">
              <a:rPr lang="sv-SE" sz="1200"/>
              <a:pPr algn="r" defTabSz="949325"/>
              <a:t>2</a:t>
            </a:fld>
            <a:endParaRPr lang="sv-SE" sz="120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a:ln>
            <a:miter lim="800000"/>
            <a:headEnd/>
            <a:tailEnd/>
          </a:ln>
        </p:spPr>
        <p:txBody>
          <a:bodyPr/>
          <a:lstStyle/>
          <a:p>
            <a:fld id="{D1FCD008-3489-45AD-B022-17C4F29D7C7E}" type="slidenum">
              <a:rPr lang="sv-SE" smtClean="0"/>
              <a:pPr/>
              <a:t>3</a:t>
            </a:fld>
            <a:endParaRPr lang="sv-SE" smtClean="0"/>
          </a:p>
        </p:txBody>
      </p:sp>
      <p:sp>
        <p:nvSpPr>
          <p:cNvPr id="20482" name="Rectangle 7"/>
          <p:cNvSpPr txBox="1">
            <a:spLocks noGrp="1" noChangeArrowheads="1"/>
          </p:cNvSpPr>
          <p:nvPr/>
        </p:nvSpPr>
        <p:spPr bwMode="auto">
          <a:xfrm>
            <a:off x="3819525" y="9380538"/>
            <a:ext cx="2922588" cy="493712"/>
          </a:xfrm>
          <a:prstGeom prst="rect">
            <a:avLst/>
          </a:prstGeom>
          <a:noFill/>
          <a:ln w="9525">
            <a:noFill/>
            <a:miter lim="800000"/>
            <a:headEnd/>
            <a:tailEnd/>
          </a:ln>
        </p:spPr>
        <p:txBody>
          <a:bodyPr lIns="94957" tIns="47479" rIns="94957" bIns="47479" anchor="b"/>
          <a:lstStyle/>
          <a:p>
            <a:pPr algn="r" defTabSz="949325"/>
            <a:fld id="{0871D31A-0197-4A79-AEC8-65259DAE2780}" type="slidenum">
              <a:rPr lang="sv-SE" sz="1200"/>
              <a:pPr algn="r" defTabSz="949325"/>
              <a:t>3</a:t>
            </a:fld>
            <a:endParaRPr lang="sv-SE" sz="120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miter lim="800000"/>
            <a:headEnd/>
            <a:tailEnd/>
          </a:ln>
        </p:spPr>
        <p:txBody>
          <a:bodyPr/>
          <a:lstStyle/>
          <a:p>
            <a:fld id="{216A1304-F8BA-49D7-9D9C-6070489D5B2A}" type="slidenum">
              <a:rPr lang="sv-SE" smtClean="0"/>
              <a:pPr/>
              <a:t>17</a:t>
            </a:fld>
            <a:endParaRPr lang="sv-SE" smtClean="0"/>
          </a:p>
        </p:txBody>
      </p:sp>
      <p:sp>
        <p:nvSpPr>
          <p:cNvPr id="35843" name="Rectangle 1"/>
          <p:cNvSpPr>
            <a:spLocks noGrp="1" noRot="1" noChangeAspect="1" noChangeArrowheads="1" noTextEdit="1"/>
          </p:cNvSpPr>
          <p:nvPr>
            <p:ph type="sldImg"/>
          </p:nvPr>
        </p:nvSpPr>
        <p:spPr>
          <a:xfrm>
            <a:off x="906463" y="741363"/>
            <a:ext cx="4933950" cy="3702050"/>
          </a:xfrm>
          <a:solidFill>
            <a:srgbClr val="FFFFFF"/>
          </a:solidFill>
          <a:ln/>
        </p:spPr>
      </p:sp>
      <p:sp>
        <p:nvSpPr>
          <p:cNvPr id="35844" name="Rectangle 2"/>
          <p:cNvSpPr>
            <a:spLocks noGrp="1" noChangeArrowheads="1"/>
          </p:cNvSpPr>
          <p:nvPr>
            <p:ph type="body" idx="1"/>
          </p:nvPr>
        </p:nvSpPr>
        <p:spPr>
          <a:xfrm>
            <a:off x="898525" y="4691063"/>
            <a:ext cx="4948238" cy="4445000"/>
          </a:xfrm>
          <a:noFill/>
        </p:spPr>
        <p:txBody>
          <a:bodyPr wrap="none" anchor="ctr"/>
          <a:lstStyle/>
          <a:p>
            <a:endParaRPr lang="sv-SE"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pic>
        <p:nvPicPr>
          <p:cNvPr id="4" name="Picture 20" descr="TVV"/>
          <p:cNvPicPr>
            <a:picLocks noChangeAspect="1" noChangeArrowheads="1"/>
          </p:cNvPicPr>
          <p:nvPr/>
        </p:nvPicPr>
        <p:blipFill>
          <a:blip r:embed="rId2"/>
          <a:srcRect/>
          <a:stretch>
            <a:fillRect/>
          </a:stretch>
        </p:blipFill>
        <p:spPr bwMode="auto">
          <a:xfrm>
            <a:off x="7621588" y="347663"/>
            <a:ext cx="1081087" cy="422275"/>
          </a:xfrm>
          <a:prstGeom prst="rect">
            <a:avLst/>
          </a:prstGeom>
          <a:noFill/>
          <a:ln w="9525">
            <a:noFill/>
            <a:miter lim="800000"/>
            <a:headEnd/>
            <a:tailEnd/>
          </a:ln>
        </p:spPr>
      </p:pic>
      <p:sp>
        <p:nvSpPr>
          <p:cNvPr id="5" name="Text Box 21"/>
          <p:cNvSpPr txBox="1">
            <a:spLocks noChangeArrowheads="1"/>
          </p:cNvSpPr>
          <p:nvPr/>
        </p:nvSpPr>
        <p:spPr bwMode="auto">
          <a:xfrm>
            <a:off x="431800" y="423863"/>
            <a:ext cx="2190750" cy="273050"/>
          </a:xfrm>
          <a:prstGeom prst="rect">
            <a:avLst/>
          </a:prstGeom>
          <a:noFill/>
          <a:ln>
            <a:noFill/>
          </a:ln>
          <a:effectLs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900" b="1" smtClean="0"/>
              <a:t>SWEDISH AGENCY FOR ECONOMIC</a:t>
            </a:r>
          </a:p>
          <a:p>
            <a:pPr eaLnBrk="1" hangingPunct="1">
              <a:defRPr/>
            </a:pPr>
            <a:r>
              <a:rPr lang="en-US" sz="900" b="1" smtClean="0"/>
              <a:t>AND REGIONAL GROWTH</a:t>
            </a:r>
          </a:p>
        </p:txBody>
      </p:sp>
      <p:sp>
        <p:nvSpPr>
          <p:cNvPr id="6" name="Line 22"/>
          <p:cNvSpPr>
            <a:spLocks noChangeShapeType="1"/>
          </p:cNvSpPr>
          <p:nvPr/>
        </p:nvSpPr>
        <p:spPr bwMode="auto">
          <a:xfrm>
            <a:off x="431800" y="1006475"/>
            <a:ext cx="8715375" cy="0"/>
          </a:xfrm>
          <a:prstGeom prst="line">
            <a:avLst/>
          </a:prstGeom>
          <a:noFill/>
          <a:ln w="3175">
            <a:solidFill>
              <a:schemeClr val="tx1"/>
            </a:solidFill>
            <a:round/>
            <a:headEnd/>
            <a:tailEnd/>
          </a:ln>
          <a:effectLst/>
        </p:spPr>
        <p:txBody>
          <a:bodyPr/>
          <a:lstStyle/>
          <a:p>
            <a:pPr>
              <a:defRPr/>
            </a:pPr>
            <a:endParaRPr lang="sv-SE"/>
          </a:p>
        </p:txBody>
      </p:sp>
      <p:pic>
        <p:nvPicPr>
          <p:cNvPr id="7" name="Picture 38" descr="TVV_monster_sid1_EU"/>
          <p:cNvPicPr>
            <a:picLocks noChangeAspect="1" noChangeArrowheads="1"/>
          </p:cNvPicPr>
          <p:nvPr/>
        </p:nvPicPr>
        <p:blipFill>
          <a:blip r:embed="rId3"/>
          <a:srcRect/>
          <a:stretch>
            <a:fillRect/>
          </a:stretch>
        </p:blipFill>
        <p:spPr bwMode="auto">
          <a:xfrm>
            <a:off x="0" y="4729163"/>
            <a:ext cx="9144000" cy="1689100"/>
          </a:xfrm>
          <a:prstGeom prst="rect">
            <a:avLst/>
          </a:prstGeom>
          <a:noFill/>
          <a:ln w="9525">
            <a:noFill/>
            <a:miter lim="800000"/>
            <a:headEnd/>
            <a:tailEnd/>
          </a:ln>
        </p:spPr>
      </p:pic>
      <p:pic>
        <p:nvPicPr>
          <p:cNvPr id="8" name="Picture 40" descr="EUlogo_Eng"/>
          <p:cNvPicPr>
            <a:picLocks noChangeAspect="1" noChangeArrowheads="1"/>
          </p:cNvPicPr>
          <p:nvPr/>
        </p:nvPicPr>
        <p:blipFill>
          <a:blip r:embed="rId4"/>
          <a:srcRect/>
          <a:stretch>
            <a:fillRect/>
          </a:stretch>
        </p:blipFill>
        <p:spPr bwMode="auto">
          <a:xfrm>
            <a:off x="7623175" y="5700713"/>
            <a:ext cx="1081088" cy="512762"/>
          </a:xfrm>
          <a:prstGeom prst="rect">
            <a:avLst/>
          </a:prstGeom>
          <a:noFill/>
          <a:ln w="9525">
            <a:noFill/>
            <a:miter lim="800000"/>
            <a:headEnd/>
            <a:tailEnd/>
          </a:ln>
        </p:spPr>
      </p:pic>
      <p:sp>
        <p:nvSpPr>
          <p:cNvPr id="3081" name="Rectangle 9"/>
          <p:cNvSpPr>
            <a:spLocks noGrp="1" noChangeArrowheads="1"/>
          </p:cNvSpPr>
          <p:nvPr>
            <p:ph type="ctrTitle" sz="quarter"/>
          </p:nvPr>
        </p:nvSpPr>
        <p:spPr>
          <a:xfrm>
            <a:off x="1720850" y="1422400"/>
            <a:ext cx="7072313" cy="1212850"/>
          </a:xfrm>
        </p:spPr>
        <p:txBody>
          <a:bodyPr/>
          <a:lstStyle>
            <a:lvl1pPr>
              <a:lnSpc>
                <a:spcPct val="100000"/>
              </a:lnSpc>
              <a:defRPr sz="3600"/>
            </a:lvl1pPr>
          </a:lstStyle>
          <a:p>
            <a:pPr lvl="0"/>
            <a:r>
              <a:rPr lang="en-US" noProof="0" smtClean="0"/>
              <a:t>Klicka här för att ändra format</a:t>
            </a:r>
          </a:p>
        </p:txBody>
      </p:sp>
      <p:sp>
        <p:nvSpPr>
          <p:cNvPr id="3075" name="Rectangle 3"/>
          <p:cNvSpPr>
            <a:spLocks noGrp="1" noChangeArrowheads="1"/>
          </p:cNvSpPr>
          <p:nvPr>
            <p:ph type="subTitle" idx="1"/>
          </p:nvPr>
        </p:nvSpPr>
        <p:spPr>
          <a:xfrm>
            <a:off x="1733550" y="2684463"/>
            <a:ext cx="7061200" cy="1906587"/>
          </a:xfrm>
        </p:spPr>
        <p:txBody>
          <a:bodyPr/>
          <a:lstStyle>
            <a:lvl1pPr marL="0" indent="0">
              <a:lnSpc>
                <a:spcPct val="110000"/>
              </a:lnSpc>
              <a:spcAft>
                <a:spcPct val="0"/>
              </a:spcAft>
              <a:buFontTx/>
              <a:buNone/>
              <a:defRPr/>
            </a:lvl1pPr>
          </a:lstStyle>
          <a:p>
            <a:pPr lvl="0"/>
            <a:r>
              <a:rPr lang="en-US" noProof="0" smtClean="0"/>
              <a:t>Klicka här för att ändra format på underrubrik i bakgrunden</a:t>
            </a:r>
          </a:p>
        </p:txBody>
      </p:sp>
      <p:sp>
        <p:nvSpPr>
          <p:cNvPr id="9" name="Rectangle 16"/>
          <p:cNvSpPr>
            <a:spLocks noGrp="1" noChangeArrowheads="1"/>
          </p:cNvSpPr>
          <p:nvPr>
            <p:ph type="dt" sz="half" idx="10"/>
          </p:nvPr>
        </p:nvSpPr>
        <p:spPr/>
        <p:txBody>
          <a:bodyPr/>
          <a:lstStyle>
            <a:lvl1pPr>
              <a:defRPr/>
            </a:lvl1pPr>
          </a:lstStyle>
          <a:p>
            <a:pPr>
              <a:defRPr/>
            </a:pPr>
            <a:endParaRPr lang="en-US"/>
          </a:p>
        </p:txBody>
      </p:sp>
      <p:sp>
        <p:nvSpPr>
          <p:cNvPr id="10" name="Rectangle 17"/>
          <p:cNvSpPr>
            <a:spLocks noGrp="1" noChangeArrowheads="1"/>
          </p:cNvSpPr>
          <p:nvPr>
            <p:ph type="ftr" sz="quarter" idx="11"/>
          </p:nvPr>
        </p:nvSpPr>
        <p:spPr/>
        <p:txBody>
          <a:bodyPr/>
          <a:lstStyle>
            <a:lvl1pPr>
              <a:defRPr/>
            </a:lvl1pPr>
          </a:lstStyle>
          <a:p>
            <a:pPr>
              <a:defRPr/>
            </a:pPr>
            <a:endParaRPr lang="en-US"/>
          </a:p>
        </p:txBody>
      </p:sp>
      <p:sp>
        <p:nvSpPr>
          <p:cNvPr id="11" name="Rectangle 18"/>
          <p:cNvSpPr>
            <a:spLocks noGrp="1" noChangeArrowheads="1"/>
          </p:cNvSpPr>
          <p:nvPr>
            <p:ph type="sldNum" sz="quarter" idx="12"/>
          </p:nvPr>
        </p:nvSpPr>
        <p:spPr/>
        <p:txBody>
          <a:bodyPr/>
          <a:lstStyle>
            <a:lvl1pPr>
              <a:defRPr/>
            </a:lvl1pPr>
          </a:lstStyle>
          <a:p>
            <a:pPr>
              <a:defRPr/>
            </a:pPr>
            <a:fld id="{51469D28-8234-4230-BDCC-86DC8F6820B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25"/>
          <p:cNvSpPr>
            <a:spLocks noGrp="1" noChangeArrowheads="1"/>
          </p:cNvSpPr>
          <p:nvPr>
            <p:ph type="ftr" sz="quarter" idx="10"/>
          </p:nvPr>
        </p:nvSpPr>
        <p:spPr>
          <a:ln/>
        </p:spPr>
        <p:txBody>
          <a:bodyPr/>
          <a:lstStyle>
            <a:lvl1pPr>
              <a:defRPr/>
            </a:lvl1pPr>
          </a:lstStyle>
          <a:p>
            <a:pPr>
              <a:defRPr/>
            </a:pPr>
            <a:endParaRPr lang="en-US"/>
          </a:p>
        </p:txBody>
      </p:sp>
      <p:sp>
        <p:nvSpPr>
          <p:cNvPr id="5" name="Rectangle 26"/>
          <p:cNvSpPr>
            <a:spLocks noGrp="1" noChangeArrowheads="1"/>
          </p:cNvSpPr>
          <p:nvPr>
            <p:ph type="dt" sz="half" idx="11"/>
          </p:nvPr>
        </p:nvSpPr>
        <p:spPr>
          <a:ln/>
        </p:spPr>
        <p:txBody>
          <a:bodyPr/>
          <a:lstStyle>
            <a:lvl1pPr>
              <a:defRPr/>
            </a:lvl1pPr>
          </a:lstStyle>
          <a:p>
            <a:pPr>
              <a:defRPr/>
            </a:pPr>
            <a:endParaRPr lang="en-US"/>
          </a:p>
        </p:txBody>
      </p:sp>
      <p:sp>
        <p:nvSpPr>
          <p:cNvPr id="6" name="Rectangle 27"/>
          <p:cNvSpPr>
            <a:spLocks noGrp="1" noChangeArrowheads="1"/>
          </p:cNvSpPr>
          <p:nvPr>
            <p:ph type="sldNum" sz="quarter" idx="12"/>
          </p:nvPr>
        </p:nvSpPr>
        <p:spPr>
          <a:ln/>
        </p:spPr>
        <p:txBody>
          <a:bodyPr/>
          <a:lstStyle>
            <a:lvl1pPr>
              <a:defRPr/>
            </a:lvl1pPr>
          </a:lstStyle>
          <a:p>
            <a:pPr>
              <a:defRPr/>
            </a:pPr>
            <a:fld id="{38A89C6E-61BE-457F-8A41-92F0BD2CD5F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032625" y="1428750"/>
            <a:ext cx="1768475" cy="43767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1727200" y="1428750"/>
            <a:ext cx="5153025" cy="437673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25"/>
          <p:cNvSpPr>
            <a:spLocks noGrp="1" noChangeArrowheads="1"/>
          </p:cNvSpPr>
          <p:nvPr>
            <p:ph type="ftr" sz="quarter" idx="10"/>
          </p:nvPr>
        </p:nvSpPr>
        <p:spPr>
          <a:ln/>
        </p:spPr>
        <p:txBody>
          <a:bodyPr/>
          <a:lstStyle>
            <a:lvl1pPr>
              <a:defRPr/>
            </a:lvl1pPr>
          </a:lstStyle>
          <a:p>
            <a:pPr>
              <a:defRPr/>
            </a:pPr>
            <a:endParaRPr lang="en-US"/>
          </a:p>
        </p:txBody>
      </p:sp>
      <p:sp>
        <p:nvSpPr>
          <p:cNvPr id="5" name="Rectangle 26"/>
          <p:cNvSpPr>
            <a:spLocks noGrp="1" noChangeArrowheads="1"/>
          </p:cNvSpPr>
          <p:nvPr>
            <p:ph type="dt" sz="half" idx="11"/>
          </p:nvPr>
        </p:nvSpPr>
        <p:spPr>
          <a:ln/>
        </p:spPr>
        <p:txBody>
          <a:bodyPr/>
          <a:lstStyle>
            <a:lvl1pPr>
              <a:defRPr/>
            </a:lvl1pPr>
          </a:lstStyle>
          <a:p>
            <a:pPr>
              <a:defRPr/>
            </a:pPr>
            <a:endParaRPr lang="en-US"/>
          </a:p>
        </p:txBody>
      </p:sp>
      <p:sp>
        <p:nvSpPr>
          <p:cNvPr id="6" name="Rectangle 27"/>
          <p:cNvSpPr>
            <a:spLocks noGrp="1" noChangeArrowheads="1"/>
          </p:cNvSpPr>
          <p:nvPr>
            <p:ph type="sldNum" sz="quarter" idx="12"/>
          </p:nvPr>
        </p:nvSpPr>
        <p:spPr>
          <a:ln/>
        </p:spPr>
        <p:txBody>
          <a:bodyPr/>
          <a:lstStyle>
            <a:lvl1pPr>
              <a:defRPr/>
            </a:lvl1pPr>
          </a:lstStyle>
          <a:p>
            <a:pPr>
              <a:defRPr/>
            </a:pPr>
            <a:fld id="{69339A25-0B87-41E8-97DE-BFAFD60141F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25"/>
          <p:cNvSpPr>
            <a:spLocks noGrp="1" noChangeArrowheads="1"/>
          </p:cNvSpPr>
          <p:nvPr>
            <p:ph type="ftr" sz="quarter" idx="10"/>
          </p:nvPr>
        </p:nvSpPr>
        <p:spPr>
          <a:ln/>
        </p:spPr>
        <p:txBody>
          <a:bodyPr/>
          <a:lstStyle>
            <a:lvl1pPr>
              <a:defRPr/>
            </a:lvl1pPr>
          </a:lstStyle>
          <a:p>
            <a:pPr>
              <a:defRPr/>
            </a:pPr>
            <a:endParaRPr lang="en-US"/>
          </a:p>
        </p:txBody>
      </p:sp>
      <p:sp>
        <p:nvSpPr>
          <p:cNvPr id="5" name="Rectangle 26"/>
          <p:cNvSpPr>
            <a:spLocks noGrp="1" noChangeArrowheads="1"/>
          </p:cNvSpPr>
          <p:nvPr>
            <p:ph type="dt" sz="half" idx="11"/>
          </p:nvPr>
        </p:nvSpPr>
        <p:spPr>
          <a:ln/>
        </p:spPr>
        <p:txBody>
          <a:bodyPr/>
          <a:lstStyle>
            <a:lvl1pPr>
              <a:defRPr/>
            </a:lvl1pPr>
          </a:lstStyle>
          <a:p>
            <a:pPr>
              <a:defRPr/>
            </a:pPr>
            <a:endParaRPr lang="en-US"/>
          </a:p>
        </p:txBody>
      </p:sp>
      <p:sp>
        <p:nvSpPr>
          <p:cNvPr id="6" name="Rectangle 27"/>
          <p:cNvSpPr>
            <a:spLocks noGrp="1" noChangeArrowheads="1"/>
          </p:cNvSpPr>
          <p:nvPr>
            <p:ph type="sldNum" sz="quarter" idx="12"/>
          </p:nvPr>
        </p:nvSpPr>
        <p:spPr>
          <a:ln/>
        </p:spPr>
        <p:txBody>
          <a:bodyPr/>
          <a:lstStyle>
            <a:lvl1pPr>
              <a:defRPr/>
            </a:lvl1pPr>
          </a:lstStyle>
          <a:p>
            <a:pPr>
              <a:defRPr/>
            </a:pPr>
            <a:fld id="{61F2F197-81C3-4722-9D66-37F5BC50BE3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Rectangle 25"/>
          <p:cNvSpPr>
            <a:spLocks noGrp="1" noChangeArrowheads="1"/>
          </p:cNvSpPr>
          <p:nvPr>
            <p:ph type="ftr" sz="quarter" idx="10"/>
          </p:nvPr>
        </p:nvSpPr>
        <p:spPr>
          <a:ln/>
        </p:spPr>
        <p:txBody>
          <a:bodyPr/>
          <a:lstStyle>
            <a:lvl1pPr>
              <a:defRPr/>
            </a:lvl1pPr>
          </a:lstStyle>
          <a:p>
            <a:pPr>
              <a:defRPr/>
            </a:pPr>
            <a:endParaRPr lang="en-US"/>
          </a:p>
        </p:txBody>
      </p:sp>
      <p:sp>
        <p:nvSpPr>
          <p:cNvPr id="5" name="Rectangle 26"/>
          <p:cNvSpPr>
            <a:spLocks noGrp="1" noChangeArrowheads="1"/>
          </p:cNvSpPr>
          <p:nvPr>
            <p:ph type="dt" sz="half" idx="11"/>
          </p:nvPr>
        </p:nvSpPr>
        <p:spPr>
          <a:ln/>
        </p:spPr>
        <p:txBody>
          <a:bodyPr/>
          <a:lstStyle>
            <a:lvl1pPr>
              <a:defRPr/>
            </a:lvl1pPr>
          </a:lstStyle>
          <a:p>
            <a:pPr>
              <a:defRPr/>
            </a:pPr>
            <a:endParaRPr lang="en-US"/>
          </a:p>
        </p:txBody>
      </p:sp>
      <p:sp>
        <p:nvSpPr>
          <p:cNvPr id="6" name="Rectangle 27"/>
          <p:cNvSpPr>
            <a:spLocks noGrp="1" noChangeArrowheads="1"/>
          </p:cNvSpPr>
          <p:nvPr>
            <p:ph type="sldNum" sz="quarter" idx="12"/>
          </p:nvPr>
        </p:nvSpPr>
        <p:spPr>
          <a:ln/>
        </p:spPr>
        <p:txBody>
          <a:bodyPr/>
          <a:lstStyle>
            <a:lvl1pPr>
              <a:defRPr/>
            </a:lvl1pPr>
          </a:lstStyle>
          <a:p>
            <a:pPr>
              <a:defRPr/>
            </a:pPr>
            <a:fld id="{8844C02C-176D-4C11-8196-A63096D7D21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1727200" y="2722563"/>
            <a:ext cx="3459163" cy="308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5338763" y="2722563"/>
            <a:ext cx="3460750" cy="308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Rectangle 25"/>
          <p:cNvSpPr>
            <a:spLocks noGrp="1" noChangeArrowheads="1"/>
          </p:cNvSpPr>
          <p:nvPr>
            <p:ph type="ftr" sz="quarter" idx="10"/>
          </p:nvPr>
        </p:nvSpPr>
        <p:spPr>
          <a:ln/>
        </p:spPr>
        <p:txBody>
          <a:bodyPr/>
          <a:lstStyle>
            <a:lvl1pPr>
              <a:defRPr/>
            </a:lvl1pPr>
          </a:lstStyle>
          <a:p>
            <a:pPr>
              <a:defRPr/>
            </a:pPr>
            <a:endParaRPr lang="en-US"/>
          </a:p>
        </p:txBody>
      </p:sp>
      <p:sp>
        <p:nvSpPr>
          <p:cNvPr id="6" name="Rectangle 26"/>
          <p:cNvSpPr>
            <a:spLocks noGrp="1" noChangeArrowheads="1"/>
          </p:cNvSpPr>
          <p:nvPr>
            <p:ph type="dt" sz="half" idx="11"/>
          </p:nvPr>
        </p:nvSpPr>
        <p:spPr>
          <a:ln/>
        </p:spPr>
        <p:txBody>
          <a:bodyPr/>
          <a:lstStyle>
            <a:lvl1pPr>
              <a:defRPr/>
            </a:lvl1pPr>
          </a:lstStyle>
          <a:p>
            <a:pPr>
              <a:defRPr/>
            </a:pPr>
            <a:endParaRPr lang="en-US"/>
          </a:p>
        </p:txBody>
      </p:sp>
      <p:sp>
        <p:nvSpPr>
          <p:cNvPr id="7" name="Rectangle 27"/>
          <p:cNvSpPr>
            <a:spLocks noGrp="1" noChangeArrowheads="1"/>
          </p:cNvSpPr>
          <p:nvPr>
            <p:ph type="sldNum" sz="quarter" idx="12"/>
          </p:nvPr>
        </p:nvSpPr>
        <p:spPr>
          <a:ln/>
        </p:spPr>
        <p:txBody>
          <a:bodyPr/>
          <a:lstStyle>
            <a:lvl1pPr>
              <a:defRPr/>
            </a:lvl1pPr>
          </a:lstStyle>
          <a:p>
            <a:pPr>
              <a:defRPr/>
            </a:pPr>
            <a:fld id="{C769465B-822C-4059-9ED8-CAAB9662868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Rectangle 25"/>
          <p:cNvSpPr>
            <a:spLocks noGrp="1" noChangeArrowheads="1"/>
          </p:cNvSpPr>
          <p:nvPr>
            <p:ph type="ftr" sz="quarter" idx="10"/>
          </p:nvPr>
        </p:nvSpPr>
        <p:spPr>
          <a:ln/>
        </p:spPr>
        <p:txBody>
          <a:bodyPr/>
          <a:lstStyle>
            <a:lvl1pPr>
              <a:defRPr/>
            </a:lvl1pPr>
          </a:lstStyle>
          <a:p>
            <a:pPr>
              <a:defRPr/>
            </a:pPr>
            <a:endParaRPr lang="en-US"/>
          </a:p>
        </p:txBody>
      </p:sp>
      <p:sp>
        <p:nvSpPr>
          <p:cNvPr id="8" name="Rectangle 26"/>
          <p:cNvSpPr>
            <a:spLocks noGrp="1" noChangeArrowheads="1"/>
          </p:cNvSpPr>
          <p:nvPr>
            <p:ph type="dt" sz="half" idx="11"/>
          </p:nvPr>
        </p:nvSpPr>
        <p:spPr>
          <a:ln/>
        </p:spPr>
        <p:txBody>
          <a:bodyPr/>
          <a:lstStyle>
            <a:lvl1pPr>
              <a:defRPr/>
            </a:lvl1pPr>
          </a:lstStyle>
          <a:p>
            <a:pPr>
              <a:defRPr/>
            </a:pPr>
            <a:endParaRPr lang="en-US"/>
          </a:p>
        </p:txBody>
      </p:sp>
      <p:sp>
        <p:nvSpPr>
          <p:cNvPr id="9" name="Rectangle 27"/>
          <p:cNvSpPr>
            <a:spLocks noGrp="1" noChangeArrowheads="1"/>
          </p:cNvSpPr>
          <p:nvPr>
            <p:ph type="sldNum" sz="quarter" idx="12"/>
          </p:nvPr>
        </p:nvSpPr>
        <p:spPr>
          <a:ln/>
        </p:spPr>
        <p:txBody>
          <a:bodyPr/>
          <a:lstStyle>
            <a:lvl1pPr>
              <a:defRPr/>
            </a:lvl1pPr>
          </a:lstStyle>
          <a:p>
            <a:pPr>
              <a:defRPr/>
            </a:pPr>
            <a:fld id="{C0F342AC-DEE8-43FE-AEC5-D4C6A0DF8E1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Rectangle 25"/>
          <p:cNvSpPr>
            <a:spLocks noGrp="1" noChangeArrowheads="1"/>
          </p:cNvSpPr>
          <p:nvPr>
            <p:ph type="ftr" sz="quarter" idx="10"/>
          </p:nvPr>
        </p:nvSpPr>
        <p:spPr>
          <a:ln/>
        </p:spPr>
        <p:txBody>
          <a:bodyPr/>
          <a:lstStyle>
            <a:lvl1pPr>
              <a:defRPr/>
            </a:lvl1pPr>
          </a:lstStyle>
          <a:p>
            <a:pPr>
              <a:defRPr/>
            </a:pPr>
            <a:endParaRPr lang="en-US"/>
          </a:p>
        </p:txBody>
      </p:sp>
      <p:sp>
        <p:nvSpPr>
          <p:cNvPr id="4" name="Rectangle 26"/>
          <p:cNvSpPr>
            <a:spLocks noGrp="1" noChangeArrowheads="1"/>
          </p:cNvSpPr>
          <p:nvPr>
            <p:ph type="dt" sz="half" idx="11"/>
          </p:nvPr>
        </p:nvSpPr>
        <p:spPr>
          <a:ln/>
        </p:spPr>
        <p:txBody>
          <a:bodyPr/>
          <a:lstStyle>
            <a:lvl1pPr>
              <a:defRPr/>
            </a:lvl1pPr>
          </a:lstStyle>
          <a:p>
            <a:pPr>
              <a:defRPr/>
            </a:pPr>
            <a:endParaRPr lang="en-US"/>
          </a:p>
        </p:txBody>
      </p:sp>
      <p:sp>
        <p:nvSpPr>
          <p:cNvPr id="5" name="Rectangle 27"/>
          <p:cNvSpPr>
            <a:spLocks noGrp="1" noChangeArrowheads="1"/>
          </p:cNvSpPr>
          <p:nvPr>
            <p:ph type="sldNum" sz="quarter" idx="12"/>
          </p:nvPr>
        </p:nvSpPr>
        <p:spPr>
          <a:ln/>
        </p:spPr>
        <p:txBody>
          <a:bodyPr/>
          <a:lstStyle>
            <a:lvl1pPr>
              <a:defRPr/>
            </a:lvl1pPr>
          </a:lstStyle>
          <a:p>
            <a:pPr>
              <a:defRPr/>
            </a:pPr>
            <a:fld id="{D68696BD-C49F-431D-92AD-171B95DC5CB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Rectangle 25"/>
          <p:cNvSpPr>
            <a:spLocks noGrp="1" noChangeArrowheads="1"/>
          </p:cNvSpPr>
          <p:nvPr>
            <p:ph type="ftr" sz="quarter" idx="10"/>
          </p:nvPr>
        </p:nvSpPr>
        <p:spPr>
          <a:ln/>
        </p:spPr>
        <p:txBody>
          <a:bodyPr/>
          <a:lstStyle>
            <a:lvl1pPr>
              <a:defRPr/>
            </a:lvl1pPr>
          </a:lstStyle>
          <a:p>
            <a:pPr>
              <a:defRPr/>
            </a:pPr>
            <a:endParaRPr lang="en-US"/>
          </a:p>
        </p:txBody>
      </p:sp>
      <p:sp>
        <p:nvSpPr>
          <p:cNvPr id="3" name="Rectangle 26"/>
          <p:cNvSpPr>
            <a:spLocks noGrp="1" noChangeArrowheads="1"/>
          </p:cNvSpPr>
          <p:nvPr>
            <p:ph type="dt" sz="half" idx="11"/>
          </p:nvPr>
        </p:nvSpPr>
        <p:spPr>
          <a:ln/>
        </p:spPr>
        <p:txBody>
          <a:bodyPr/>
          <a:lstStyle>
            <a:lvl1pPr>
              <a:defRPr/>
            </a:lvl1pPr>
          </a:lstStyle>
          <a:p>
            <a:pPr>
              <a:defRPr/>
            </a:pPr>
            <a:endParaRPr lang="en-US"/>
          </a:p>
        </p:txBody>
      </p:sp>
      <p:sp>
        <p:nvSpPr>
          <p:cNvPr id="4" name="Rectangle 27"/>
          <p:cNvSpPr>
            <a:spLocks noGrp="1" noChangeArrowheads="1"/>
          </p:cNvSpPr>
          <p:nvPr>
            <p:ph type="sldNum" sz="quarter" idx="12"/>
          </p:nvPr>
        </p:nvSpPr>
        <p:spPr>
          <a:ln/>
        </p:spPr>
        <p:txBody>
          <a:bodyPr/>
          <a:lstStyle>
            <a:lvl1pPr>
              <a:defRPr/>
            </a:lvl1pPr>
          </a:lstStyle>
          <a:p>
            <a:pPr>
              <a:defRPr/>
            </a:pPr>
            <a:fld id="{9F452206-464A-4C97-8423-4C4772375DB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25"/>
          <p:cNvSpPr>
            <a:spLocks noGrp="1" noChangeArrowheads="1"/>
          </p:cNvSpPr>
          <p:nvPr>
            <p:ph type="ftr" sz="quarter" idx="10"/>
          </p:nvPr>
        </p:nvSpPr>
        <p:spPr>
          <a:ln/>
        </p:spPr>
        <p:txBody>
          <a:bodyPr/>
          <a:lstStyle>
            <a:lvl1pPr>
              <a:defRPr/>
            </a:lvl1pPr>
          </a:lstStyle>
          <a:p>
            <a:pPr>
              <a:defRPr/>
            </a:pPr>
            <a:endParaRPr lang="en-US"/>
          </a:p>
        </p:txBody>
      </p:sp>
      <p:sp>
        <p:nvSpPr>
          <p:cNvPr id="6" name="Rectangle 26"/>
          <p:cNvSpPr>
            <a:spLocks noGrp="1" noChangeArrowheads="1"/>
          </p:cNvSpPr>
          <p:nvPr>
            <p:ph type="dt" sz="half" idx="11"/>
          </p:nvPr>
        </p:nvSpPr>
        <p:spPr>
          <a:ln/>
        </p:spPr>
        <p:txBody>
          <a:bodyPr/>
          <a:lstStyle>
            <a:lvl1pPr>
              <a:defRPr/>
            </a:lvl1pPr>
          </a:lstStyle>
          <a:p>
            <a:pPr>
              <a:defRPr/>
            </a:pPr>
            <a:endParaRPr lang="en-US"/>
          </a:p>
        </p:txBody>
      </p:sp>
      <p:sp>
        <p:nvSpPr>
          <p:cNvPr id="7" name="Rectangle 27"/>
          <p:cNvSpPr>
            <a:spLocks noGrp="1" noChangeArrowheads="1"/>
          </p:cNvSpPr>
          <p:nvPr>
            <p:ph type="sldNum" sz="quarter" idx="12"/>
          </p:nvPr>
        </p:nvSpPr>
        <p:spPr>
          <a:ln/>
        </p:spPr>
        <p:txBody>
          <a:bodyPr/>
          <a:lstStyle>
            <a:lvl1pPr>
              <a:defRPr/>
            </a:lvl1pPr>
          </a:lstStyle>
          <a:p>
            <a:pPr>
              <a:defRPr/>
            </a:pPr>
            <a:fld id="{146C0744-540E-40A5-9A92-166206D9D1F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smtClean="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25"/>
          <p:cNvSpPr>
            <a:spLocks noGrp="1" noChangeArrowheads="1"/>
          </p:cNvSpPr>
          <p:nvPr>
            <p:ph type="ftr" sz="quarter" idx="10"/>
          </p:nvPr>
        </p:nvSpPr>
        <p:spPr>
          <a:ln/>
        </p:spPr>
        <p:txBody>
          <a:bodyPr/>
          <a:lstStyle>
            <a:lvl1pPr>
              <a:defRPr/>
            </a:lvl1pPr>
          </a:lstStyle>
          <a:p>
            <a:pPr>
              <a:defRPr/>
            </a:pPr>
            <a:endParaRPr lang="en-US"/>
          </a:p>
        </p:txBody>
      </p:sp>
      <p:sp>
        <p:nvSpPr>
          <p:cNvPr id="6" name="Rectangle 26"/>
          <p:cNvSpPr>
            <a:spLocks noGrp="1" noChangeArrowheads="1"/>
          </p:cNvSpPr>
          <p:nvPr>
            <p:ph type="dt" sz="half" idx="11"/>
          </p:nvPr>
        </p:nvSpPr>
        <p:spPr>
          <a:ln/>
        </p:spPr>
        <p:txBody>
          <a:bodyPr/>
          <a:lstStyle>
            <a:lvl1pPr>
              <a:defRPr/>
            </a:lvl1pPr>
          </a:lstStyle>
          <a:p>
            <a:pPr>
              <a:defRPr/>
            </a:pPr>
            <a:endParaRPr lang="en-US"/>
          </a:p>
        </p:txBody>
      </p:sp>
      <p:sp>
        <p:nvSpPr>
          <p:cNvPr id="7" name="Rectangle 27"/>
          <p:cNvSpPr>
            <a:spLocks noGrp="1" noChangeArrowheads="1"/>
          </p:cNvSpPr>
          <p:nvPr>
            <p:ph type="sldNum" sz="quarter" idx="12"/>
          </p:nvPr>
        </p:nvSpPr>
        <p:spPr>
          <a:ln/>
        </p:spPr>
        <p:txBody>
          <a:bodyPr/>
          <a:lstStyle>
            <a:lvl1pPr>
              <a:defRPr/>
            </a:lvl1pPr>
          </a:lstStyle>
          <a:p>
            <a:pPr>
              <a:defRPr/>
            </a:pPr>
            <a:fld id="{818A1648-EDDB-4B59-9FDD-CD54A160214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728788" y="1428750"/>
            <a:ext cx="7072312" cy="1173163"/>
          </a:xfrm>
          <a:prstGeom prst="rect">
            <a:avLst/>
          </a:prstGeom>
          <a:noFill/>
          <a:ln w="9525">
            <a:noFill/>
            <a:miter lim="800000"/>
            <a:headEnd/>
            <a:tailEnd/>
          </a:ln>
        </p:spPr>
        <p:txBody>
          <a:bodyPr vert="horz" wrap="none" lIns="91440" tIns="45720" rIns="91440" bIns="45720" numCol="1" anchor="t" anchorCtr="0" compatLnSpc="1">
            <a:prstTxWarp prst="textNoShape">
              <a:avLst/>
            </a:prstTxWarp>
          </a:bodyPr>
          <a:lstStyle/>
          <a:p>
            <a:pPr lvl="0"/>
            <a:r>
              <a:rPr lang="en-US" smtClean="0"/>
              <a:t>Klicka här för att ändra format</a:t>
            </a:r>
          </a:p>
        </p:txBody>
      </p:sp>
      <p:sp>
        <p:nvSpPr>
          <p:cNvPr id="1027" name="Rectangle 3"/>
          <p:cNvSpPr>
            <a:spLocks noGrp="1" noChangeArrowheads="1"/>
          </p:cNvSpPr>
          <p:nvPr>
            <p:ph type="body" idx="1"/>
          </p:nvPr>
        </p:nvSpPr>
        <p:spPr bwMode="auto">
          <a:xfrm>
            <a:off x="1727200" y="2722563"/>
            <a:ext cx="7072313" cy="30829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Klicka här för att ändra format på bakgrundstexten</a:t>
            </a:r>
          </a:p>
          <a:p>
            <a:pPr lvl="1"/>
            <a:r>
              <a:rPr lang="en-US" smtClean="0"/>
              <a:t>Nivå två</a:t>
            </a:r>
          </a:p>
        </p:txBody>
      </p:sp>
      <p:sp>
        <p:nvSpPr>
          <p:cNvPr id="1028" name="Line 9"/>
          <p:cNvSpPr>
            <a:spLocks noChangeShapeType="1"/>
          </p:cNvSpPr>
          <p:nvPr/>
        </p:nvSpPr>
        <p:spPr bwMode="auto">
          <a:xfrm>
            <a:off x="431800" y="1006475"/>
            <a:ext cx="8715375" cy="0"/>
          </a:xfrm>
          <a:prstGeom prst="line">
            <a:avLst/>
          </a:prstGeom>
          <a:noFill/>
          <a:ln w="3175">
            <a:solidFill>
              <a:schemeClr val="tx1"/>
            </a:solidFill>
            <a:round/>
            <a:headEnd/>
            <a:tailEnd/>
          </a:ln>
          <a:effectLst/>
        </p:spPr>
        <p:txBody>
          <a:bodyPr/>
          <a:lstStyle/>
          <a:p>
            <a:pPr>
              <a:defRPr/>
            </a:pPr>
            <a:endParaRPr lang="sv-SE"/>
          </a:p>
        </p:txBody>
      </p:sp>
      <p:sp>
        <p:nvSpPr>
          <p:cNvPr id="1029" name="Text Box 23"/>
          <p:cNvSpPr txBox="1">
            <a:spLocks noChangeArrowheads="1"/>
          </p:cNvSpPr>
          <p:nvPr/>
        </p:nvSpPr>
        <p:spPr bwMode="auto">
          <a:xfrm>
            <a:off x="431800" y="423863"/>
            <a:ext cx="2190750" cy="273050"/>
          </a:xfrm>
          <a:prstGeom prst="rect">
            <a:avLst/>
          </a:prstGeom>
          <a:noFill/>
          <a:ln>
            <a:noFill/>
          </a:ln>
          <a:effectLs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900" b="1" smtClean="0"/>
              <a:t>SWEDISH AGENCY FOR ECONOMIC</a:t>
            </a:r>
          </a:p>
          <a:p>
            <a:pPr eaLnBrk="1" hangingPunct="1">
              <a:defRPr/>
            </a:pPr>
            <a:r>
              <a:rPr lang="en-US" sz="900" b="1" smtClean="0"/>
              <a:t>AND REGIONAL GROWTH</a:t>
            </a:r>
          </a:p>
        </p:txBody>
      </p:sp>
      <p:pic>
        <p:nvPicPr>
          <p:cNvPr id="1030" name="Picture 24" descr="TVV"/>
          <p:cNvPicPr>
            <a:picLocks noChangeAspect="1" noChangeArrowheads="1"/>
          </p:cNvPicPr>
          <p:nvPr/>
        </p:nvPicPr>
        <p:blipFill>
          <a:blip r:embed="rId13"/>
          <a:srcRect/>
          <a:stretch>
            <a:fillRect/>
          </a:stretch>
        </p:blipFill>
        <p:spPr bwMode="auto">
          <a:xfrm>
            <a:off x="7621588" y="347663"/>
            <a:ext cx="1081087" cy="422275"/>
          </a:xfrm>
          <a:prstGeom prst="rect">
            <a:avLst/>
          </a:prstGeom>
          <a:noFill/>
          <a:ln w="9525">
            <a:noFill/>
            <a:miter lim="800000"/>
            <a:headEnd/>
            <a:tailEnd/>
          </a:ln>
        </p:spPr>
      </p:pic>
      <p:sp>
        <p:nvSpPr>
          <p:cNvPr id="1049" name="Rectangle 25"/>
          <p:cNvSpPr>
            <a:spLocks noGrp="1" noChangeArrowheads="1"/>
          </p:cNvSpPr>
          <p:nvPr>
            <p:ph type="ftr" sz="quarter" idx="3"/>
          </p:nvPr>
        </p:nvSpPr>
        <p:spPr bwMode="auto">
          <a:xfrm>
            <a:off x="1743075" y="6456363"/>
            <a:ext cx="2789238" cy="360362"/>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defRPr sz="700" b="1"/>
            </a:lvl1pPr>
          </a:lstStyle>
          <a:p>
            <a:pPr>
              <a:defRPr/>
            </a:pPr>
            <a:endParaRPr lang="en-US"/>
          </a:p>
        </p:txBody>
      </p:sp>
      <p:sp>
        <p:nvSpPr>
          <p:cNvPr id="1050" name="Rectangle 26"/>
          <p:cNvSpPr>
            <a:spLocks noGrp="1" noChangeArrowheads="1"/>
          </p:cNvSpPr>
          <p:nvPr>
            <p:ph type="dt" sz="half" idx="2"/>
          </p:nvPr>
        </p:nvSpPr>
        <p:spPr bwMode="auto">
          <a:xfrm>
            <a:off x="4589463" y="6456363"/>
            <a:ext cx="1258887" cy="360362"/>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defRPr sz="700" b="1"/>
            </a:lvl1pPr>
          </a:lstStyle>
          <a:p>
            <a:pPr>
              <a:defRPr/>
            </a:pPr>
            <a:endParaRPr lang="en-US"/>
          </a:p>
        </p:txBody>
      </p:sp>
      <p:sp>
        <p:nvSpPr>
          <p:cNvPr id="1051" name="Rectangle 27"/>
          <p:cNvSpPr>
            <a:spLocks noGrp="1" noChangeArrowheads="1"/>
          </p:cNvSpPr>
          <p:nvPr>
            <p:ph type="sldNum" sz="quarter" idx="4"/>
          </p:nvPr>
        </p:nvSpPr>
        <p:spPr bwMode="auto">
          <a:xfrm>
            <a:off x="5997575" y="6456363"/>
            <a:ext cx="1079500" cy="360362"/>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defRPr sz="700" b="1"/>
            </a:lvl1pPr>
          </a:lstStyle>
          <a:p>
            <a:pPr>
              <a:defRPr/>
            </a:pPr>
            <a:fld id="{A98E97A9-8E17-4BA9-A72C-90015078FA4D}" type="slidenum">
              <a:rPr lang="en-US"/>
              <a:pPr>
                <a:defRPr/>
              </a:pPr>
              <a:t>‹#›</a:t>
            </a:fld>
            <a:endParaRPr lang="en-US"/>
          </a:p>
        </p:txBody>
      </p:sp>
      <p:pic>
        <p:nvPicPr>
          <p:cNvPr id="1034" name="Picture 41" descr="EUlogo_Eng"/>
          <p:cNvPicPr>
            <a:picLocks noChangeAspect="1" noChangeArrowheads="1"/>
          </p:cNvPicPr>
          <p:nvPr/>
        </p:nvPicPr>
        <p:blipFill>
          <a:blip r:embed="rId14"/>
          <a:srcRect/>
          <a:stretch>
            <a:fillRect/>
          </a:stretch>
        </p:blipFill>
        <p:spPr bwMode="auto">
          <a:xfrm>
            <a:off x="7623175" y="5910263"/>
            <a:ext cx="1081088" cy="5127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hf hdr="0" ftr="0" dt="0"/>
  <p:txStyles>
    <p:titleStyle>
      <a:lvl1pPr algn="l" rtl="0" eaLnBrk="0" fontAlgn="base" hangingPunct="0">
        <a:lnSpc>
          <a:spcPct val="105000"/>
        </a:lnSpc>
        <a:spcBef>
          <a:spcPct val="0"/>
        </a:spcBef>
        <a:spcAft>
          <a:spcPct val="0"/>
        </a:spcAft>
        <a:defRPr sz="3000" b="1">
          <a:solidFill>
            <a:schemeClr val="tx2"/>
          </a:solidFill>
          <a:latin typeface="+mj-lt"/>
          <a:ea typeface="+mj-ea"/>
          <a:cs typeface="+mj-cs"/>
        </a:defRPr>
      </a:lvl1pPr>
      <a:lvl2pPr algn="l" rtl="0" eaLnBrk="0" fontAlgn="base" hangingPunct="0">
        <a:lnSpc>
          <a:spcPct val="105000"/>
        </a:lnSpc>
        <a:spcBef>
          <a:spcPct val="0"/>
        </a:spcBef>
        <a:spcAft>
          <a:spcPct val="0"/>
        </a:spcAft>
        <a:defRPr sz="3000" b="1">
          <a:solidFill>
            <a:schemeClr val="tx2"/>
          </a:solidFill>
          <a:latin typeface="Arial" charset="0"/>
          <a:cs typeface="Arial" charset="0"/>
        </a:defRPr>
      </a:lvl2pPr>
      <a:lvl3pPr algn="l" rtl="0" eaLnBrk="0" fontAlgn="base" hangingPunct="0">
        <a:lnSpc>
          <a:spcPct val="105000"/>
        </a:lnSpc>
        <a:spcBef>
          <a:spcPct val="0"/>
        </a:spcBef>
        <a:spcAft>
          <a:spcPct val="0"/>
        </a:spcAft>
        <a:defRPr sz="3000" b="1">
          <a:solidFill>
            <a:schemeClr val="tx2"/>
          </a:solidFill>
          <a:latin typeface="Arial" charset="0"/>
          <a:cs typeface="Arial" charset="0"/>
        </a:defRPr>
      </a:lvl3pPr>
      <a:lvl4pPr algn="l" rtl="0" eaLnBrk="0" fontAlgn="base" hangingPunct="0">
        <a:lnSpc>
          <a:spcPct val="105000"/>
        </a:lnSpc>
        <a:spcBef>
          <a:spcPct val="0"/>
        </a:spcBef>
        <a:spcAft>
          <a:spcPct val="0"/>
        </a:spcAft>
        <a:defRPr sz="3000" b="1">
          <a:solidFill>
            <a:schemeClr val="tx2"/>
          </a:solidFill>
          <a:latin typeface="Arial" charset="0"/>
          <a:cs typeface="Arial" charset="0"/>
        </a:defRPr>
      </a:lvl4pPr>
      <a:lvl5pPr algn="l" rtl="0" eaLnBrk="0" fontAlgn="base" hangingPunct="0">
        <a:lnSpc>
          <a:spcPct val="105000"/>
        </a:lnSpc>
        <a:spcBef>
          <a:spcPct val="0"/>
        </a:spcBef>
        <a:spcAft>
          <a:spcPct val="0"/>
        </a:spcAft>
        <a:defRPr sz="3000" b="1">
          <a:solidFill>
            <a:schemeClr val="tx2"/>
          </a:solidFill>
          <a:latin typeface="Arial" charset="0"/>
          <a:cs typeface="Arial" charset="0"/>
        </a:defRPr>
      </a:lvl5pPr>
      <a:lvl6pPr marL="457200" algn="l" rtl="0" fontAlgn="base">
        <a:lnSpc>
          <a:spcPct val="105000"/>
        </a:lnSpc>
        <a:spcBef>
          <a:spcPct val="0"/>
        </a:spcBef>
        <a:spcAft>
          <a:spcPct val="0"/>
        </a:spcAft>
        <a:defRPr sz="3000" b="1">
          <a:solidFill>
            <a:schemeClr val="tx2"/>
          </a:solidFill>
          <a:latin typeface="Arial" charset="0"/>
          <a:cs typeface="Arial" charset="0"/>
        </a:defRPr>
      </a:lvl6pPr>
      <a:lvl7pPr marL="914400" algn="l" rtl="0" fontAlgn="base">
        <a:lnSpc>
          <a:spcPct val="105000"/>
        </a:lnSpc>
        <a:spcBef>
          <a:spcPct val="0"/>
        </a:spcBef>
        <a:spcAft>
          <a:spcPct val="0"/>
        </a:spcAft>
        <a:defRPr sz="3000" b="1">
          <a:solidFill>
            <a:schemeClr val="tx2"/>
          </a:solidFill>
          <a:latin typeface="Arial" charset="0"/>
          <a:cs typeface="Arial" charset="0"/>
        </a:defRPr>
      </a:lvl7pPr>
      <a:lvl8pPr marL="1371600" algn="l" rtl="0" fontAlgn="base">
        <a:lnSpc>
          <a:spcPct val="105000"/>
        </a:lnSpc>
        <a:spcBef>
          <a:spcPct val="0"/>
        </a:spcBef>
        <a:spcAft>
          <a:spcPct val="0"/>
        </a:spcAft>
        <a:defRPr sz="3000" b="1">
          <a:solidFill>
            <a:schemeClr val="tx2"/>
          </a:solidFill>
          <a:latin typeface="Arial" charset="0"/>
          <a:cs typeface="Arial" charset="0"/>
        </a:defRPr>
      </a:lvl8pPr>
      <a:lvl9pPr marL="1828800" algn="l" rtl="0" fontAlgn="base">
        <a:lnSpc>
          <a:spcPct val="105000"/>
        </a:lnSpc>
        <a:spcBef>
          <a:spcPct val="0"/>
        </a:spcBef>
        <a:spcAft>
          <a:spcPct val="0"/>
        </a:spcAft>
        <a:defRPr sz="3000" b="1">
          <a:solidFill>
            <a:schemeClr val="tx2"/>
          </a:solidFill>
          <a:latin typeface="Arial" charset="0"/>
          <a:cs typeface="Arial" charset="0"/>
        </a:defRPr>
      </a:lvl9pPr>
    </p:titleStyle>
    <p:bodyStyle>
      <a:lvl1pPr marL="180975" indent="-180975" algn="l" rtl="0" eaLnBrk="0" fontAlgn="base" hangingPunct="0">
        <a:lnSpc>
          <a:spcPct val="105000"/>
        </a:lnSpc>
        <a:spcBef>
          <a:spcPct val="0"/>
        </a:spcBef>
        <a:spcAft>
          <a:spcPct val="50000"/>
        </a:spcAft>
        <a:buClr>
          <a:schemeClr val="tx2"/>
        </a:buClr>
        <a:buChar char="•"/>
        <a:defRPr sz="2400">
          <a:solidFill>
            <a:schemeClr val="tx1"/>
          </a:solidFill>
          <a:latin typeface="+mn-lt"/>
          <a:ea typeface="+mn-ea"/>
          <a:cs typeface="+mn-cs"/>
        </a:defRPr>
      </a:lvl1pPr>
      <a:lvl2pPr marL="354013" indent="-171450" algn="l" rtl="0" eaLnBrk="0" fontAlgn="base" hangingPunct="0">
        <a:lnSpc>
          <a:spcPct val="105000"/>
        </a:lnSpc>
        <a:spcBef>
          <a:spcPct val="0"/>
        </a:spcBef>
        <a:spcAft>
          <a:spcPct val="50000"/>
        </a:spcAft>
        <a:buClr>
          <a:schemeClr val="tx1"/>
        </a:buClr>
        <a:buFont typeface="Arial" charset="0"/>
        <a:buChar char="–"/>
        <a:defRPr>
          <a:solidFill>
            <a:schemeClr val="tx1"/>
          </a:solidFill>
          <a:latin typeface="+mn-lt"/>
          <a:cs typeface="+mn-cs"/>
        </a:defRPr>
      </a:lvl2pPr>
      <a:lvl3pPr marL="542925" indent="-187325" algn="l" rtl="0" eaLnBrk="0" fontAlgn="base" hangingPunct="0">
        <a:spcBef>
          <a:spcPct val="20000"/>
        </a:spcBef>
        <a:spcAft>
          <a:spcPct val="0"/>
        </a:spcAft>
        <a:buClr>
          <a:schemeClr val="tx2"/>
        </a:buClr>
        <a:defRPr sz="1500">
          <a:solidFill>
            <a:schemeClr val="tx1"/>
          </a:solidFill>
          <a:latin typeface="+mn-lt"/>
          <a:cs typeface="+mn-cs"/>
        </a:defRPr>
      </a:lvl3pPr>
      <a:lvl4pPr marL="715963" indent="-171450" algn="l" rtl="0" eaLnBrk="0" fontAlgn="base" hangingPunct="0">
        <a:spcBef>
          <a:spcPct val="20000"/>
        </a:spcBef>
        <a:spcAft>
          <a:spcPct val="0"/>
        </a:spcAft>
        <a:buClr>
          <a:schemeClr val="tx2"/>
        </a:buClr>
        <a:defRPr sz="1500">
          <a:solidFill>
            <a:schemeClr val="tx1"/>
          </a:solidFill>
          <a:latin typeface="+mn-lt"/>
          <a:cs typeface="+mn-cs"/>
        </a:defRPr>
      </a:lvl4pPr>
      <a:lvl5pPr marL="889000" indent="-171450" algn="l" rtl="0" eaLnBrk="0" fontAlgn="base" hangingPunct="0">
        <a:spcBef>
          <a:spcPct val="20000"/>
        </a:spcBef>
        <a:spcAft>
          <a:spcPct val="0"/>
        </a:spcAft>
        <a:buClr>
          <a:schemeClr val="tx2"/>
        </a:buClr>
        <a:buChar char="»"/>
        <a:defRPr sz="1500">
          <a:solidFill>
            <a:schemeClr val="tx1"/>
          </a:solidFill>
          <a:latin typeface="+mn-lt"/>
          <a:cs typeface="+mn-cs"/>
        </a:defRPr>
      </a:lvl5pPr>
      <a:lvl6pPr marL="1346200" indent="-171450" algn="l" rtl="0" fontAlgn="base">
        <a:spcBef>
          <a:spcPct val="20000"/>
        </a:spcBef>
        <a:spcAft>
          <a:spcPct val="0"/>
        </a:spcAft>
        <a:buClr>
          <a:schemeClr val="tx2"/>
        </a:buClr>
        <a:buChar char="»"/>
        <a:defRPr sz="1500">
          <a:solidFill>
            <a:schemeClr val="tx1"/>
          </a:solidFill>
          <a:latin typeface="+mn-lt"/>
          <a:cs typeface="+mn-cs"/>
        </a:defRPr>
      </a:lvl6pPr>
      <a:lvl7pPr marL="1803400" indent="-171450" algn="l" rtl="0" fontAlgn="base">
        <a:spcBef>
          <a:spcPct val="20000"/>
        </a:spcBef>
        <a:spcAft>
          <a:spcPct val="0"/>
        </a:spcAft>
        <a:buClr>
          <a:schemeClr val="tx2"/>
        </a:buClr>
        <a:buChar char="»"/>
        <a:defRPr sz="1500">
          <a:solidFill>
            <a:schemeClr val="tx1"/>
          </a:solidFill>
          <a:latin typeface="+mn-lt"/>
          <a:cs typeface="+mn-cs"/>
        </a:defRPr>
      </a:lvl7pPr>
      <a:lvl8pPr marL="2260600" indent="-171450" algn="l" rtl="0" fontAlgn="base">
        <a:spcBef>
          <a:spcPct val="20000"/>
        </a:spcBef>
        <a:spcAft>
          <a:spcPct val="0"/>
        </a:spcAft>
        <a:buClr>
          <a:schemeClr val="tx2"/>
        </a:buClr>
        <a:buChar char="»"/>
        <a:defRPr sz="1500">
          <a:solidFill>
            <a:schemeClr val="tx1"/>
          </a:solidFill>
          <a:latin typeface="+mn-lt"/>
          <a:cs typeface="+mn-cs"/>
        </a:defRPr>
      </a:lvl8pPr>
      <a:lvl9pPr marL="2717800" indent="-171450" algn="l" rtl="0" fontAlgn="base">
        <a:spcBef>
          <a:spcPct val="20000"/>
        </a:spcBef>
        <a:spcAft>
          <a:spcPct val="0"/>
        </a:spcAft>
        <a:buClr>
          <a:schemeClr val="tx2"/>
        </a:buClr>
        <a:buChar char="»"/>
        <a:defRPr sz="1500">
          <a:solidFill>
            <a:schemeClr val="tx1"/>
          </a:solidFill>
          <a:latin typeface="+mn-lt"/>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8"/>
          <p:cNvSpPr>
            <a:spLocks noGrp="1" noChangeArrowheads="1"/>
          </p:cNvSpPr>
          <p:nvPr>
            <p:ph type="sldNum" sz="quarter" idx="12"/>
          </p:nvPr>
        </p:nvSpPr>
        <p:spPr>
          <a:noFill/>
          <a:ln>
            <a:miter lim="800000"/>
            <a:headEnd/>
            <a:tailEnd/>
          </a:ln>
        </p:spPr>
        <p:txBody>
          <a:bodyPr/>
          <a:lstStyle/>
          <a:p>
            <a:fld id="{F5F195C1-1468-4BB5-B6D3-4CE20D758313}" type="slidenum">
              <a:rPr lang="en-US" smtClean="0"/>
              <a:pPr/>
              <a:t>1</a:t>
            </a:fld>
            <a:endParaRPr lang="en-US" smtClean="0"/>
          </a:p>
        </p:txBody>
      </p:sp>
      <p:sp>
        <p:nvSpPr>
          <p:cNvPr id="15362" name="Rectangle 2"/>
          <p:cNvSpPr>
            <a:spLocks noGrp="1" noChangeArrowheads="1"/>
          </p:cNvSpPr>
          <p:nvPr>
            <p:ph type="ctrTitle"/>
          </p:nvPr>
        </p:nvSpPr>
        <p:spPr>
          <a:xfrm>
            <a:off x="425450" y="1060450"/>
            <a:ext cx="7072313" cy="1212850"/>
          </a:xfrm>
        </p:spPr>
        <p:txBody>
          <a:bodyPr/>
          <a:lstStyle/>
          <a:p>
            <a:pPr eaLnBrk="1" hangingPunct="1"/>
            <a:r>
              <a:rPr lang="en-US" b="0" smtClean="0"/>
              <a:t>Slutsatser från följeforskningen</a:t>
            </a:r>
          </a:p>
        </p:txBody>
      </p:sp>
      <p:sp>
        <p:nvSpPr>
          <p:cNvPr id="15363" name="Rectangle 3"/>
          <p:cNvSpPr>
            <a:spLocks noGrp="1" noChangeArrowheads="1"/>
          </p:cNvSpPr>
          <p:nvPr>
            <p:ph type="subTitle" idx="1"/>
          </p:nvPr>
        </p:nvSpPr>
        <p:spPr>
          <a:xfrm>
            <a:off x="1733550" y="2684463"/>
            <a:ext cx="2527300" cy="1906587"/>
          </a:xfrm>
        </p:spPr>
        <p:txBody>
          <a:bodyPr/>
          <a:lstStyle/>
          <a:p>
            <a:pPr eaLnBrk="1" hangingPunct="1"/>
            <a:endParaRPr lang="sv-SE" sz="1200" smtClean="0"/>
          </a:p>
          <a:p>
            <a:pPr eaLnBrk="1" hangingPunct="1"/>
            <a:r>
              <a:rPr lang="sv-SE" sz="1200" i="1" smtClean="0"/>
              <a:t>Göran Brulin, ansvarig för lärande utvärdering och följeforskning i de regionala strukturfondsprogrammen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ubrik 1"/>
          <p:cNvSpPr>
            <a:spLocks noGrp="1"/>
          </p:cNvSpPr>
          <p:nvPr>
            <p:ph type="title" idx="4294967295"/>
          </p:nvPr>
        </p:nvSpPr>
        <p:spPr>
          <a:xfrm>
            <a:off x="385763" y="1257300"/>
            <a:ext cx="6491287" cy="590550"/>
          </a:xfrm>
        </p:spPr>
        <p:txBody>
          <a:bodyPr/>
          <a:lstStyle/>
          <a:p>
            <a:pPr eaLnBrk="1" hangingPunct="1"/>
            <a:r>
              <a:rPr lang="en-US" sz="2000" smtClean="0"/>
              <a:t>Mekanismer för hållbart utvecklingsarbete:</a:t>
            </a:r>
          </a:p>
        </p:txBody>
      </p:sp>
      <p:sp>
        <p:nvSpPr>
          <p:cNvPr id="6" name="Likbent triangel 5"/>
          <p:cNvSpPr/>
          <p:nvPr/>
        </p:nvSpPr>
        <p:spPr>
          <a:xfrm>
            <a:off x="3048000" y="2714625"/>
            <a:ext cx="2752725" cy="2095500"/>
          </a:xfrm>
          <a:prstGeom prst="triangle">
            <a:avLst>
              <a:gd name="adj" fmla="val 4973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651" name="textruta 4"/>
          <p:cNvSpPr txBox="1">
            <a:spLocks noChangeArrowheads="1"/>
          </p:cNvSpPr>
          <p:nvPr/>
        </p:nvSpPr>
        <p:spPr bwMode="auto">
          <a:xfrm>
            <a:off x="2019300" y="4943475"/>
            <a:ext cx="1657350" cy="369888"/>
          </a:xfrm>
          <a:prstGeom prst="rect">
            <a:avLst/>
          </a:prstGeom>
          <a:noFill/>
          <a:ln w="9525">
            <a:noFill/>
            <a:miter lim="800000"/>
            <a:headEnd/>
            <a:tailEnd/>
          </a:ln>
        </p:spPr>
        <p:txBody>
          <a:bodyPr>
            <a:spAutoFit/>
          </a:bodyPr>
          <a:lstStyle/>
          <a:p>
            <a:r>
              <a:rPr lang="en-US"/>
              <a:t>SAMVERKAN</a:t>
            </a:r>
            <a:endParaRPr lang="sv-SE"/>
          </a:p>
        </p:txBody>
      </p:sp>
      <p:sp>
        <p:nvSpPr>
          <p:cNvPr id="27652" name="textruta 6"/>
          <p:cNvSpPr txBox="1">
            <a:spLocks noChangeArrowheads="1"/>
          </p:cNvSpPr>
          <p:nvPr/>
        </p:nvSpPr>
        <p:spPr bwMode="auto">
          <a:xfrm>
            <a:off x="5133975" y="4857750"/>
            <a:ext cx="5105400" cy="646113"/>
          </a:xfrm>
          <a:prstGeom prst="rect">
            <a:avLst/>
          </a:prstGeom>
          <a:noFill/>
          <a:ln w="9525">
            <a:noFill/>
            <a:miter lim="800000"/>
            <a:headEnd/>
            <a:tailEnd/>
          </a:ln>
        </p:spPr>
        <p:txBody>
          <a:bodyPr>
            <a:spAutoFit/>
          </a:bodyPr>
          <a:lstStyle/>
          <a:p>
            <a:r>
              <a:rPr lang="en-US"/>
              <a:t>UTVECKLINGSINRIKTAT </a:t>
            </a:r>
          </a:p>
          <a:p>
            <a:r>
              <a:rPr lang="en-US"/>
              <a:t>LÄRANDE</a:t>
            </a:r>
            <a:endParaRPr lang="sv-SE"/>
          </a:p>
        </p:txBody>
      </p:sp>
      <p:sp>
        <p:nvSpPr>
          <p:cNvPr id="27653" name="textruta 7"/>
          <p:cNvSpPr txBox="1">
            <a:spLocks noChangeArrowheads="1"/>
          </p:cNvSpPr>
          <p:nvPr/>
        </p:nvSpPr>
        <p:spPr bwMode="auto">
          <a:xfrm>
            <a:off x="3467100" y="2314575"/>
            <a:ext cx="2924175" cy="369888"/>
          </a:xfrm>
          <a:prstGeom prst="rect">
            <a:avLst/>
          </a:prstGeom>
          <a:noFill/>
          <a:ln w="9525">
            <a:noFill/>
            <a:miter lim="800000"/>
            <a:headEnd/>
            <a:tailEnd/>
          </a:ln>
        </p:spPr>
        <p:txBody>
          <a:bodyPr>
            <a:spAutoFit/>
          </a:bodyPr>
          <a:lstStyle/>
          <a:p>
            <a:r>
              <a:rPr lang="en-US"/>
              <a:t>AKTIVT ÄGARSKAP</a:t>
            </a:r>
            <a:endParaRPr lang="sv-SE"/>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tshållare för bildnummer 3"/>
          <p:cNvSpPr>
            <a:spLocks noGrp="1"/>
          </p:cNvSpPr>
          <p:nvPr>
            <p:ph type="sldNum" sz="quarter" idx="12"/>
          </p:nvPr>
        </p:nvSpPr>
        <p:spPr>
          <a:noFill/>
          <a:ln>
            <a:miter lim="800000"/>
            <a:headEnd/>
            <a:tailEnd/>
          </a:ln>
        </p:spPr>
        <p:txBody>
          <a:bodyPr/>
          <a:lstStyle/>
          <a:p>
            <a:fld id="{04B1E57E-4C43-4A5D-A917-0E4663744F62}" type="slidenum">
              <a:rPr lang="en-US" smtClean="0"/>
              <a:pPr/>
              <a:t>11</a:t>
            </a:fld>
            <a:endParaRPr lang="en-US" smtClean="0"/>
          </a:p>
        </p:txBody>
      </p:sp>
      <p:sp>
        <p:nvSpPr>
          <p:cNvPr id="28674" name="Platshållare för bildnummer 5"/>
          <p:cNvSpPr txBox="1">
            <a:spLocks noGrp="1"/>
          </p:cNvSpPr>
          <p:nvPr/>
        </p:nvSpPr>
        <p:spPr bwMode="auto">
          <a:xfrm>
            <a:off x="5997575" y="6456363"/>
            <a:ext cx="1079500" cy="360362"/>
          </a:xfrm>
          <a:prstGeom prst="rect">
            <a:avLst/>
          </a:prstGeom>
          <a:noFill/>
          <a:ln w="9525">
            <a:noFill/>
            <a:miter lim="800000"/>
            <a:headEnd/>
            <a:tailEnd/>
          </a:ln>
        </p:spPr>
        <p:txBody>
          <a:bodyPr wrap="none" anchor="ctr"/>
          <a:lstStyle/>
          <a:p>
            <a:fld id="{DCF5B2A7-FC07-4682-AEDF-495503D2A82D}" type="slidenum">
              <a:rPr lang="en-US" sz="700" b="1"/>
              <a:pPr/>
              <a:t>11</a:t>
            </a:fld>
            <a:endParaRPr lang="en-US" sz="700" b="1"/>
          </a:p>
        </p:txBody>
      </p:sp>
      <p:sp>
        <p:nvSpPr>
          <p:cNvPr id="28675" name="Rectangle 2"/>
          <p:cNvSpPr>
            <a:spLocks noGrp="1" noChangeArrowheads="1"/>
          </p:cNvSpPr>
          <p:nvPr>
            <p:ph type="title" idx="4294967295"/>
          </p:nvPr>
        </p:nvSpPr>
        <p:spPr>
          <a:xfrm>
            <a:off x="433388" y="1123950"/>
            <a:ext cx="7072312" cy="954088"/>
          </a:xfrm>
        </p:spPr>
        <p:txBody>
          <a:bodyPr/>
          <a:lstStyle/>
          <a:p>
            <a:pPr eaLnBrk="1" hangingPunct="1"/>
            <a:r>
              <a:rPr lang="sv-SE" sz="2800" b="0" smtClean="0"/>
              <a:t>Slutsatser från projektföljeforskningen,</a:t>
            </a:r>
            <a:br>
              <a:rPr lang="sv-SE" sz="2800" b="0" smtClean="0"/>
            </a:br>
            <a:r>
              <a:rPr lang="sv-SE" sz="2800" b="0" u="sng" smtClean="0"/>
              <a:t>aktivt ägarskap</a:t>
            </a:r>
            <a:r>
              <a:rPr lang="sv-SE" sz="2800" b="0" smtClean="0"/>
              <a:t>:</a:t>
            </a:r>
          </a:p>
        </p:txBody>
      </p:sp>
      <p:sp>
        <p:nvSpPr>
          <p:cNvPr id="11269" name="Rectangle 3"/>
          <p:cNvSpPr>
            <a:spLocks noGrp="1" noChangeArrowheads="1"/>
          </p:cNvSpPr>
          <p:nvPr>
            <p:ph type="body" idx="4294967295"/>
          </p:nvPr>
        </p:nvSpPr>
        <p:spPr>
          <a:xfrm>
            <a:off x="1793875" y="2724150"/>
            <a:ext cx="6281738" cy="3509963"/>
          </a:xfrm>
        </p:spPr>
        <p:txBody>
          <a:bodyPr/>
          <a:lstStyle/>
          <a:p>
            <a:pPr eaLnBrk="1" hangingPunct="1">
              <a:defRPr/>
            </a:pPr>
            <a:r>
              <a:rPr lang="sv-SE" sz="1400" i="1" dirty="0" smtClean="0">
                <a:latin typeface="+mj-lt"/>
              </a:rPr>
              <a:t>Ägarskapet i projekt är ofta svagt eller ibland t.o.m. obefintligt. Bristen på aktivt ägarskap är ofta en följd av hur projektet har initierats, prioriterats och hur det styrs. </a:t>
            </a:r>
          </a:p>
          <a:p>
            <a:pPr eaLnBrk="1" hangingPunct="1">
              <a:defRPr/>
            </a:pPr>
            <a:r>
              <a:rPr lang="sv-SE" sz="1400" i="1" dirty="0" smtClean="0">
                <a:latin typeface="+mj-lt"/>
              </a:rPr>
              <a:t>Bristande aktivt ägarskap innebär att projektet lever vid sidan av ägarorganisationen och att resultat från projektet inte förs in i reguljär verksamhet i </a:t>
            </a:r>
            <a:r>
              <a:rPr lang="sv-SE" sz="1400" i="1" dirty="0" err="1" smtClean="0">
                <a:latin typeface="+mj-lt"/>
              </a:rPr>
              <a:t>ägarorganisationen</a:t>
            </a:r>
            <a:r>
              <a:rPr lang="en-GB" sz="1400" i="1" dirty="0" smtClean="0">
                <a:latin typeface="+mj-lt"/>
              </a:rPr>
              <a:t>.</a:t>
            </a:r>
          </a:p>
          <a:p>
            <a:pPr eaLnBrk="1" hangingPunct="1">
              <a:defRPr/>
            </a:pPr>
            <a:r>
              <a:rPr lang="sv-SE" sz="1400" dirty="0" smtClean="0"/>
              <a:t> Några fördjupade diskussioner/analyser av </a:t>
            </a:r>
            <a:r>
              <a:rPr lang="sv-SE" sz="1400" i="1" dirty="0" smtClean="0"/>
              <a:t>projektorganisering</a:t>
            </a:r>
            <a:r>
              <a:rPr lang="sv-SE" sz="1400" dirty="0" smtClean="0"/>
              <a:t>, </a:t>
            </a:r>
            <a:r>
              <a:rPr lang="sv-SE" sz="1400" i="1" dirty="0" smtClean="0"/>
              <a:t>ägarskap </a:t>
            </a:r>
            <a:r>
              <a:rPr lang="sv-SE" sz="1400" dirty="0" smtClean="0"/>
              <a:t>och </a:t>
            </a:r>
            <a:r>
              <a:rPr lang="sv-SE" sz="1400" i="1" dirty="0" smtClean="0"/>
              <a:t>styrning </a:t>
            </a:r>
            <a:r>
              <a:rPr lang="sv-SE" sz="1400" dirty="0" smtClean="0"/>
              <a:t>återfinns inte i rapporterna (undantag finns).</a:t>
            </a:r>
          </a:p>
          <a:p>
            <a:pPr eaLnBrk="1" hangingPunct="1">
              <a:defRPr/>
            </a:pPr>
            <a:endParaRPr lang="en-GB" sz="1400" i="1" dirty="0" smtClean="0">
              <a:latin typeface="+mj-lt"/>
            </a:endParaRPr>
          </a:p>
          <a:p>
            <a:pPr eaLnBrk="1" hangingPunct="1">
              <a:defRPr/>
            </a:pPr>
            <a:endParaRPr lang="sv-SE" sz="1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Platshållare för bildnummer 3"/>
          <p:cNvSpPr>
            <a:spLocks noGrp="1"/>
          </p:cNvSpPr>
          <p:nvPr>
            <p:ph type="sldNum" sz="quarter" idx="12"/>
          </p:nvPr>
        </p:nvSpPr>
        <p:spPr>
          <a:noFill/>
          <a:ln>
            <a:miter lim="800000"/>
            <a:headEnd/>
            <a:tailEnd/>
          </a:ln>
        </p:spPr>
        <p:txBody>
          <a:bodyPr/>
          <a:lstStyle/>
          <a:p>
            <a:fld id="{608391F3-DA7A-4416-A865-8FDD0ECDBFCD}" type="slidenum">
              <a:rPr lang="en-US" smtClean="0"/>
              <a:pPr/>
              <a:t>12</a:t>
            </a:fld>
            <a:endParaRPr lang="en-US" smtClean="0"/>
          </a:p>
        </p:txBody>
      </p:sp>
      <p:sp>
        <p:nvSpPr>
          <p:cNvPr id="29698" name="Platshållare för bildnummer 5"/>
          <p:cNvSpPr txBox="1">
            <a:spLocks noGrp="1"/>
          </p:cNvSpPr>
          <p:nvPr/>
        </p:nvSpPr>
        <p:spPr bwMode="auto">
          <a:xfrm>
            <a:off x="5997575" y="6456363"/>
            <a:ext cx="1079500" cy="360362"/>
          </a:xfrm>
          <a:prstGeom prst="rect">
            <a:avLst/>
          </a:prstGeom>
          <a:noFill/>
          <a:ln w="9525">
            <a:noFill/>
            <a:miter lim="800000"/>
            <a:headEnd/>
            <a:tailEnd/>
          </a:ln>
        </p:spPr>
        <p:txBody>
          <a:bodyPr wrap="none" anchor="ctr"/>
          <a:lstStyle/>
          <a:p>
            <a:fld id="{2BC7C884-1B85-41BA-9477-C7DE71163C57}" type="slidenum">
              <a:rPr lang="en-US" sz="700" b="1"/>
              <a:pPr/>
              <a:t>12</a:t>
            </a:fld>
            <a:endParaRPr lang="en-US" sz="700" b="1"/>
          </a:p>
        </p:txBody>
      </p:sp>
      <p:sp>
        <p:nvSpPr>
          <p:cNvPr id="29699" name="Rectangle 3"/>
          <p:cNvSpPr>
            <a:spLocks noGrp="1" noChangeArrowheads="1"/>
          </p:cNvSpPr>
          <p:nvPr>
            <p:ph type="body" idx="4294967295"/>
          </p:nvPr>
        </p:nvSpPr>
        <p:spPr>
          <a:xfrm>
            <a:off x="1736725" y="2562225"/>
            <a:ext cx="6281738" cy="3114675"/>
          </a:xfrm>
        </p:spPr>
        <p:txBody>
          <a:bodyPr/>
          <a:lstStyle/>
          <a:p>
            <a:pPr eaLnBrk="1" hangingPunct="1"/>
            <a:r>
              <a:rPr lang="sv-SE" sz="1200" b="1" smtClean="0"/>
              <a:t>3M-projekten</a:t>
            </a:r>
            <a:r>
              <a:rPr lang="sv-SE" sz="1200" smtClean="0"/>
              <a:t> är ett illustrativt exempel på brister när det gäller det aktiva ägarskapet. Länkarna mellan aktivt ägarskap, professionell styrning och kompetent ledning har inte fungerat tillfredsställande. </a:t>
            </a:r>
          </a:p>
          <a:p>
            <a:pPr eaLnBrk="1" hangingPunct="1"/>
            <a:r>
              <a:rPr lang="sv-SE" sz="1200" smtClean="0"/>
              <a:t>3M har varit en punkt på dagordningen för projektägaren, den ekonomiska föreningen HälsingeUtbildning, men det  är oklart om de mycket kritiska frågorna som projekten brottades med diskuterades, inga tydliga direktiv eller idéer om hur man skulle handla kom från styrgruppen. </a:t>
            </a:r>
          </a:p>
          <a:p>
            <a:pPr eaLnBrk="1" hangingPunct="1"/>
            <a:r>
              <a:rPr lang="sv-SE" sz="1200" smtClean="0"/>
              <a:t>Flera mycket intressanta processer startades genom 3M-projekten, men för att långsiktiga effekter ska äga rum måste en regional aktör gå in och ta på sig ’ägarskapet’ så att resultaten av projekten ska tas om hand och blir långsiktiga effekter!</a:t>
            </a:r>
          </a:p>
          <a:p>
            <a:pPr eaLnBrk="1" hangingPunct="1"/>
            <a:r>
              <a:rPr lang="en-GB" sz="1200" smtClean="0"/>
              <a:t>Ett annat exempel på brister i det aktiva ägarskapet gäller  projektet  </a:t>
            </a:r>
            <a:r>
              <a:rPr lang="en-GB" sz="1200" b="1" smtClean="0"/>
              <a:t>Syster Gudruns fullskalelabb</a:t>
            </a:r>
            <a:r>
              <a:rPr lang="en-GB" sz="1200" smtClean="0"/>
              <a:t>, där projektföljeforskarna  har visat att den tjänsteinnovation som håller på att utvecklas – distansoberoende sjukvårdstjänster – riskerade att överhuvudtaget inte övervägas att introduceras av Blekinge Läns Landsting, d.v.s. projektägaren.</a:t>
            </a:r>
          </a:p>
          <a:p>
            <a:pPr eaLnBrk="1" hangingPunct="1"/>
            <a:endParaRPr lang="sv-SE" sz="1200" smtClean="0"/>
          </a:p>
        </p:txBody>
      </p:sp>
      <p:sp>
        <p:nvSpPr>
          <p:cNvPr id="6" name="Rectangle 2"/>
          <p:cNvSpPr txBox="1">
            <a:spLocks noChangeArrowheads="1"/>
          </p:cNvSpPr>
          <p:nvPr/>
        </p:nvSpPr>
        <p:spPr bwMode="auto">
          <a:xfrm>
            <a:off x="433388" y="1123950"/>
            <a:ext cx="7072312" cy="954088"/>
          </a:xfrm>
          <a:prstGeom prst="rect">
            <a:avLst/>
          </a:prstGeom>
          <a:noFill/>
          <a:ln w="9525">
            <a:noFill/>
            <a:miter lim="800000"/>
            <a:headEnd/>
            <a:tailEnd/>
          </a:ln>
        </p:spPr>
        <p:txBody>
          <a:bodyPr wrap="none"/>
          <a:lstStyle/>
          <a:p>
            <a:pPr>
              <a:lnSpc>
                <a:spcPct val="105000"/>
              </a:lnSpc>
              <a:defRPr/>
            </a:pPr>
            <a:r>
              <a:rPr lang="sv-SE" sz="2800" kern="0" dirty="0">
                <a:solidFill>
                  <a:schemeClr val="tx2"/>
                </a:solidFill>
                <a:latin typeface="+mj-lt"/>
                <a:ea typeface="+mj-ea"/>
                <a:cs typeface="+mj-cs"/>
              </a:rPr>
              <a:t>Slutsatser från projektföljeforskningen,</a:t>
            </a:r>
            <a:br>
              <a:rPr lang="sv-SE" sz="2800" kern="0" dirty="0">
                <a:solidFill>
                  <a:schemeClr val="tx2"/>
                </a:solidFill>
                <a:latin typeface="+mj-lt"/>
                <a:ea typeface="+mj-ea"/>
                <a:cs typeface="+mj-cs"/>
              </a:rPr>
            </a:br>
            <a:r>
              <a:rPr lang="sv-SE" sz="2800" u="sng" kern="0" dirty="0">
                <a:solidFill>
                  <a:schemeClr val="tx2"/>
                </a:solidFill>
                <a:latin typeface="+mj-lt"/>
                <a:ea typeface="+mj-ea"/>
                <a:cs typeface="+mj-cs"/>
              </a:rPr>
              <a:t>aktivt ägarskap</a:t>
            </a:r>
            <a:r>
              <a:rPr lang="sv-SE" sz="2800" kern="0" dirty="0">
                <a:solidFill>
                  <a:schemeClr val="tx2"/>
                </a:solidFill>
                <a:latin typeface="+mj-lt"/>
                <a:ea typeface="+mj-ea"/>
                <a:cs typeface="+mj-cs"/>
              </a:rPr>
              <a:t>:</a:t>
            </a:r>
          </a:p>
        </p:txBody>
      </p:sp>
      <p:sp>
        <p:nvSpPr>
          <p:cNvPr id="29701" name="textruta 6"/>
          <p:cNvSpPr txBox="1">
            <a:spLocks noChangeArrowheads="1"/>
          </p:cNvSpPr>
          <p:nvPr/>
        </p:nvSpPr>
        <p:spPr bwMode="auto">
          <a:xfrm>
            <a:off x="800100" y="2276475"/>
            <a:ext cx="1838325" cy="369888"/>
          </a:xfrm>
          <a:prstGeom prst="rect">
            <a:avLst/>
          </a:prstGeom>
          <a:noFill/>
          <a:ln w="9525">
            <a:noFill/>
            <a:miter lim="800000"/>
            <a:headEnd/>
            <a:tailEnd/>
          </a:ln>
        </p:spPr>
        <p:txBody>
          <a:bodyPr>
            <a:spAutoFit/>
          </a:bodyPr>
          <a:lstStyle/>
          <a:p>
            <a:r>
              <a:rPr lang="sv-SE" i="1"/>
              <a:t>Exempel: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Platshållare för bildnummer 3"/>
          <p:cNvSpPr>
            <a:spLocks noGrp="1"/>
          </p:cNvSpPr>
          <p:nvPr>
            <p:ph type="sldNum" sz="quarter" idx="12"/>
          </p:nvPr>
        </p:nvSpPr>
        <p:spPr>
          <a:noFill/>
          <a:ln>
            <a:miter lim="800000"/>
            <a:headEnd/>
            <a:tailEnd/>
          </a:ln>
        </p:spPr>
        <p:txBody>
          <a:bodyPr/>
          <a:lstStyle/>
          <a:p>
            <a:fld id="{FCD4C7C1-ED1D-48F8-A314-B263F27168BE}" type="slidenum">
              <a:rPr lang="en-US" smtClean="0"/>
              <a:pPr/>
              <a:t>13</a:t>
            </a:fld>
            <a:endParaRPr lang="en-US" smtClean="0"/>
          </a:p>
        </p:txBody>
      </p:sp>
      <p:sp>
        <p:nvSpPr>
          <p:cNvPr id="30722" name="Platshållare för bildnummer 5"/>
          <p:cNvSpPr txBox="1">
            <a:spLocks noGrp="1"/>
          </p:cNvSpPr>
          <p:nvPr/>
        </p:nvSpPr>
        <p:spPr bwMode="auto">
          <a:xfrm>
            <a:off x="5997575" y="6456363"/>
            <a:ext cx="1079500" cy="360362"/>
          </a:xfrm>
          <a:prstGeom prst="rect">
            <a:avLst/>
          </a:prstGeom>
          <a:noFill/>
          <a:ln w="9525">
            <a:noFill/>
            <a:miter lim="800000"/>
            <a:headEnd/>
            <a:tailEnd/>
          </a:ln>
        </p:spPr>
        <p:txBody>
          <a:bodyPr wrap="none" anchor="ctr"/>
          <a:lstStyle/>
          <a:p>
            <a:fld id="{417CB035-585D-4001-BC10-C9004AFCB0A6}" type="slidenum">
              <a:rPr lang="en-US" sz="700" b="1"/>
              <a:pPr/>
              <a:t>13</a:t>
            </a:fld>
            <a:endParaRPr lang="en-US" sz="700" b="1"/>
          </a:p>
        </p:txBody>
      </p:sp>
      <p:sp>
        <p:nvSpPr>
          <p:cNvPr id="30723" name="Rectangle 3"/>
          <p:cNvSpPr>
            <a:spLocks noGrp="1" noChangeArrowheads="1"/>
          </p:cNvSpPr>
          <p:nvPr>
            <p:ph type="body" idx="4294967295"/>
          </p:nvPr>
        </p:nvSpPr>
        <p:spPr>
          <a:xfrm>
            <a:off x="1793875" y="2724150"/>
            <a:ext cx="6281738" cy="3509963"/>
          </a:xfrm>
        </p:spPr>
        <p:txBody>
          <a:bodyPr/>
          <a:lstStyle/>
          <a:p>
            <a:r>
              <a:rPr lang="sv-SE" sz="1400" i="1" smtClean="0"/>
              <a:t>Projektens samverkan är ofta allt för begränsad, allt för formaliserad, sällan dynamisk och involverar inte företagen i utvecklingsarbetet. </a:t>
            </a:r>
          </a:p>
          <a:p>
            <a:r>
              <a:rPr lang="sv-SE" sz="1400" i="1" smtClean="0"/>
              <a:t>Samverkan uppstår inte av sig själv, utan behöver stödjas och organiseras.</a:t>
            </a:r>
          </a:p>
          <a:p>
            <a:r>
              <a:rPr lang="sv-SE" sz="1400" smtClean="0"/>
              <a:t> I de flesta projekten kan den samverkan som sker karaktäriseras som en samverkan enligt ’Triple Helix’.</a:t>
            </a:r>
          </a:p>
          <a:p>
            <a:r>
              <a:rPr lang="sv-SE" sz="1400" smtClean="0"/>
              <a:t> I den utsträckning någon aktörssfär är dominerande i samverkan så är det oftast offentliga aktörer eller akademiska aktörer. </a:t>
            </a:r>
            <a:endParaRPr lang="sv-SE" sz="1400" i="1" smtClean="0"/>
          </a:p>
          <a:p>
            <a:endParaRPr lang="sv-SE" sz="1400" i="1" smtClean="0"/>
          </a:p>
          <a:p>
            <a:endParaRPr lang="sv-SE" sz="1400" i="1" smtClean="0"/>
          </a:p>
        </p:txBody>
      </p:sp>
      <p:sp>
        <p:nvSpPr>
          <p:cNvPr id="6" name="Rectangle 2"/>
          <p:cNvSpPr txBox="1">
            <a:spLocks noChangeArrowheads="1"/>
          </p:cNvSpPr>
          <p:nvPr/>
        </p:nvSpPr>
        <p:spPr bwMode="auto">
          <a:xfrm>
            <a:off x="433388" y="1123950"/>
            <a:ext cx="7072312" cy="954088"/>
          </a:xfrm>
          <a:prstGeom prst="rect">
            <a:avLst/>
          </a:prstGeom>
          <a:noFill/>
          <a:ln w="9525">
            <a:noFill/>
            <a:miter lim="800000"/>
            <a:headEnd/>
            <a:tailEnd/>
          </a:ln>
        </p:spPr>
        <p:txBody>
          <a:bodyPr wrap="none"/>
          <a:lstStyle/>
          <a:p>
            <a:pPr>
              <a:lnSpc>
                <a:spcPct val="105000"/>
              </a:lnSpc>
              <a:defRPr/>
            </a:pPr>
            <a:r>
              <a:rPr lang="sv-SE" sz="2800" kern="0" dirty="0">
                <a:solidFill>
                  <a:schemeClr val="tx2"/>
                </a:solidFill>
                <a:latin typeface="+mj-lt"/>
                <a:ea typeface="+mj-ea"/>
                <a:cs typeface="+mj-cs"/>
              </a:rPr>
              <a:t>Slutsatser från projektföljeforskningen,</a:t>
            </a:r>
            <a:br>
              <a:rPr lang="sv-SE" sz="2800" kern="0" dirty="0">
                <a:solidFill>
                  <a:schemeClr val="tx2"/>
                </a:solidFill>
                <a:latin typeface="+mj-lt"/>
                <a:ea typeface="+mj-ea"/>
                <a:cs typeface="+mj-cs"/>
              </a:rPr>
            </a:br>
            <a:r>
              <a:rPr lang="sv-SE" sz="2800" u="sng" kern="0" dirty="0">
                <a:solidFill>
                  <a:schemeClr val="tx2"/>
                </a:solidFill>
                <a:latin typeface="+mj-lt"/>
                <a:ea typeface="+mj-ea"/>
                <a:cs typeface="+mj-cs"/>
              </a:rPr>
              <a:t>samverkan</a:t>
            </a:r>
            <a:r>
              <a:rPr lang="sv-SE" sz="2800" kern="0" dirty="0">
                <a:solidFill>
                  <a:schemeClr val="tx2"/>
                </a:solidFill>
                <a:latin typeface="+mj-lt"/>
                <a:ea typeface="+mj-ea"/>
                <a:cs typeface="+mj-cs"/>
              </a:rPr>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Platshållare för bildnummer 3"/>
          <p:cNvSpPr>
            <a:spLocks noGrp="1"/>
          </p:cNvSpPr>
          <p:nvPr>
            <p:ph type="sldNum" sz="quarter" idx="12"/>
          </p:nvPr>
        </p:nvSpPr>
        <p:spPr>
          <a:noFill/>
          <a:ln>
            <a:miter lim="800000"/>
            <a:headEnd/>
            <a:tailEnd/>
          </a:ln>
        </p:spPr>
        <p:txBody>
          <a:bodyPr/>
          <a:lstStyle/>
          <a:p>
            <a:fld id="{4F255271-9997-4B28-92BB-E4BDC48D3D3C}" type="slidenum">
              <a:rPr lang="en-US" smtClean="0"/>
              <a:pPr/>
              <a:t>14</a:t>
            </a:fld>
            <a:endParaRPr lang="en-US" smtClean="0"/>
          </a:p>
        </p:txBody>
      </p:sp>
      <p:sp>
        <p:nvSpPr>
          <p:cNvPr id="31746" name="Platshållare för bildnummer 5"/>
          <p:cNvSpPr txBox="1">
            <a:spLocks noGrp="1"/>
          </p:cNvSpPr>
          <p:nvPr/>
        </p:nvSpPr>
        <p:spPr bwMode="auto">
          <a:xfrm>
            <a:off x="5997575" y="6456363"/>
            <a:ext cx="1079500" cy="360362"/>
          </a:xfrm>
          <a:prstGeom prst="rect">
            <a:avLst/>
          </a:prstGeom>
          <a:noFill/>
          <a:ln w="9525">
            <a:noFill/>
            <a:miter lim="800000"/>
            <a:headEnd/>
            <a:tailEnd/>
          </a:ln>
        </p:spPr>
        <p:txBody>
          <a:bodyPr wrap="none" anchor="ctr"/>
          <a:lstStyle/>
          <a:p>
            <a:fld id="{405EFA5C-59B6-4CD5-8C88-108C4C59DA1B}" type="slidenum">
              <a:rPr lang="en-US" sz="700" b="1"/>
              <a:pPr/>
              <a:t>14</a:t>
            </a:fld>
            <a:endParaRPr lang="en-US" sz="700" b="1"/>
          </a:p>
        </p:txBody>
      </p:sp>
      <p:sp>
        <p:nvSpPr>
          <p:cNvPr id="31747" name="Rectangle 3"/>
          <p:cNvSpPr>
            <a:spLocks noGrp="1" noChangeArrowheads="1"/>
          </p:cNvSpPr>
          <p:nvPr>
            <p:ph type="body" idx="4294967295"/>
          </p:nvPr>
        </p:nvSpPr>
        <p:spPr>
          <a:xfrm>
            <a:off x="1755775" y="2571750"/>
            <a:ext cx="6281738" cy="3867150"/>
          </a:xfrm>
        </p:spPr>
        <p:txBody>
          <a:bodyPr/>
          <a:lstStyle/>
          <a:p>
            <a:r>
              <a:rPr lang="sv-SE" sz="1200" b="1" smtClean="0"/>
              <a:t>AFOC – Acreo Fiber Optic Center </a:t>
            </a:r>
            <a:r>
              <a:rPr lang="sv-SE" sz="1200" smtClean="0"/>
              <a:t>är ett exempel på bristande samverkan i en regional innovationsmiljö. </a:t>
            </a:r>
          </a:p>
          <a:p>
            <a:r>
              <a:rPr lang="sv-SE" sz="1200" smtClean="0"/>
              <a:t>Den finns en betydande överlappning bl.a. forskningsprojekt, avhandlingsarbeten och labbmiljöer. Det behöver på en strategisk nivå finnas mer av ett systemtänkande kring fiberoptikens möjligheter, bl.a. för att finna avnämare för olika tillämpningar, som kan leda till nya företag och expansion hos redan befintliga. </a:t>
            </a:r>
          </a:p>
          <a:p>
            <a:r>
              <a:rPr lang="sv-SE" sz="1200" smtClean="0"/>
              <a:t>Strävan att skapa excellenta forskningsmiljöer får inte gå ut över möjligheterna att på en mer ’marknära’ och pragmatisk nivå arbeta med de produkter och tjänster som har förutsättningar att generera nya företag och att stimulera expansion inom redan befintliga företag i regionen.</a:t>
            </a:r>
          </a:p>
          <a:p>
            <a:r>
              <a:rPr lang="sv-SE" sz="1200" smtClean="0">
                <a:solidFill>
                  <a:srgbClr val="00B0F0"/>
                </a:solidFill>
              </a:rPr>
              <a:t> </a:t>
            </a:r>
            <a:r>
              <a:rPr lang="sv-SE" sz="1200" smtClean="0"/>
              <a:t>I projekt som ”</a:t>
            </a:r>
            <a:r>
              <a:rPr lang="sv-SE" sz="1200" b="1" smtClean="0"/>
              <a:t>Den intelligenta inlandsvägen</a:t>
            </a:r>
            <a:r>
              <a:rPr lang="sv-SE" sz="1200" smtClean="0"/>
              <a:t>”  (P</a:t>
            </a:r>
            <a:r>
              <a:rPr lang="sv-SE" sz="1200" baseline="30000" smtClean="0"/>
              <a:t>2</a:t>
            </a:r>
            <a:r>
              <a:rPr lang="sv-SE" sz="1200" smtClean="0"/>
              <a:t>) och projekten runt ”</a:t>
            </a:r>
            <a:r>
              <a:rPr lang="sv-SE" sz="1200" b="1" smtClean="0"/>
              <a:t>Peak Innovation</a:t>
            </a:r>
            <a:r>
              <a:rPr lang="sv-SE" sz="1200" smtClean="0"/>
              <a:t>” har projektföljeforskarna visat att om det ska bli några innovationer måste reell samverkan med näringslivets olika aktörer, företagen och internationella aktörer som befrämjar export genomföras! Peak Innovation har etablerat sig som ett ledande kluster för affärsutveckling och forskning inom vintersport, turism och friluftsliv i Jämtland. Ett strategiskt samverkansnätverk har skapats. Forskningen har förstärkts. Stödsystem för produkt- och tjänsteutveckling har etablerats.</a:t>
            </a:r>
          </a:p>
          <a:p>
            <a:endParaRPr lang="sv-SE" sz="1400" smtClean="0"/>
          </a:p>
          <a:p>
            <a:endParaRPr lang="sv-SE" sz="1400" smtClean="0"/>
          </a:p>
        </p:txBody>
      </p:sp>
      <p:sp>
        <p:nvSpPr>
          <p:cNvPr id="6" name="Rectangle 2"/>
          <p:cNvSpPr txBox="1">
            <a:spLocks noChangeArrowheads="1"/>
          </p:cNvSpPr>
          <p:nvPr/>
        </p:nvSpPr>
        <p:spPr bwMode="auto">
          <a:xfrm>
            <a:off x="433388" y="1123950"/>
            <a:ext cx="7072312" cy="954088"/>
          </a:xfrm>
          <a:prstGeom prst="rect">
            <a:avLst/>
          </a:prstGeom>
          <a:noFill/>
          <a:ln w="9525">
            <a:noFill/>
            <a:miter lim="800000"/>
            <a:headEnd/>
            <a:tailEnd/>
          </a:ln>
        </p:spPr>
        <p:txBody>
          <a:bodyPr wrap="none"/>
          <a:lstStyle/>
          <a:p>
            <a:pPr>
              <a:lnSpc>
                <a:spcPct val="105000"/>
              </a:lnSpc>
              <a:defRPr/>
            </a:pPr>
            <a:r>
              <a:rPr lang="sv-SE" sz="2800" kern="0" dirty="0">
                <a:solidFill>
                  <a:schemeClr val="tx2"/>
                </a:solidFill>
                <a:latin typeface="+mj-lt"/>
                <a:ea typeface="+mj-ea"/>
                <a:cs typeface="+mj-cs"/>
              </a:rPr>
              <a:t>Slutsatser från projektföljeforskningen,</a:t>
            </a:r>
            <a:br>
              <a:rPr lang="sv-SE" sz="2800" kern="0" dirty="0">
                <a:solidFill>
                  <a:schemeClr val="tx2"/>
                </a:solidFill>
                <a:latin typeface="+mj-lt"/>
                <a:ea typeface="+mj-ea"/>
                <a:cs typeface="+mj-cs"/>
              </a:rPr>
            </a:br>
            <a:r>
              <a:rPr lang="sv-SE" sz="2800" u="sng" kern="0" dirty="0">
                <a:solidFill>
                  <a:schemeClr val="tx2"/>
                </a:solidFill>
                <a:latin typeface="+mj-lt"/>
                <a:ea typeface="+mj-ea"/>
                <a:cs typeface="+mj-cs"/>
              </a:rPr>
              <a:t>samverkan</a:t>
            </a:r>
            <a:r>
              <a:rPr lang="sv-SE" sz="2800" kern="0" dirty="0">
                <a:solidFill>
                  <a:schemeClr val="tx2"/>
                </a:solidFill>
                <a:latin typeface="+mj-lt"/>
                <a:ea typeface="+mj-ea"/>
                <a:cs typeface="+mj-cs"/>
              </a:rPr>
              <a:t>:</a:t>
            </a:r>
          </a:p>
        </p:txBody>
      </p:sp>
      <p:sp>
        <p:nvSpPr>
          <p:cNvPr id="31749" name="textruta 6"/>
          <p:cNvSpPr txBox="1">
            <a:spLocks noChangeArrowheads="1"/>
          </p:cNvSpPr>
          <p:nvPr/>
        </p:nvSpPr>
        <p:spPr bwMode="auto">
          <a:xfrm>
            <a:off x="800100" y="2276475"/>
            <a:ext cx="1838325" cy="369888"/>
          </a:xfrm>
          <a:prstGeom prst="rect">
            <a:avLst/>
          </a:prstGeom>
          <a:noFill/>
          <a:ln w="9525">
            <a:noFill/>
            <a:miter lim="800000"/>
            <a:headEnd/>
            <a:tailEnd/>
          </a:ln>
        </p:spPr>
        <p:txBody>
          <a:bodyPr>
            <a:spAutoFit/>
          </a:bodyPr>
          <a:lstStyle/>
          <a:p>
            <a:r>
              <a:rPr lang="sv-SE" i="1"/>
              <a:t>Exempel:</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Platshållare för bildnummer 3"/>
          <p:cNvSpPr>
            <a:spLocks noGrp="1"/>
          </p:cNvSpPr>
          <p:nvPr>
            <p:ph type="sldNum" sz="quarter" idx="12"/>
          </p:nvPr>
        </p:nvSpPr>
        <p:spPr>
          <a:noFill/>
          <a:ln>
            <a:miter lim="800000"/>
            <a:headEnd/>
            <a:tailEnd/>
          </a:ln>
        </p:spPr>
        <p:txBody>
          <a:bodyPr/>
          <a:lstStyle/>
          <a:p>
            <a:fld id="{DA738EDC-8A39-4CB2-ADF2-FA1F42D1AA39}" type="slidenum">
              <a:rPr lang="en-US" smtClean="0"/>
              <a:pPr/>
              <a:t>15</a:t>
            </a:fld>
            <a:endParaRPr lang="en-US" smtClean="0"/>
          </a:p>
        </p:txBody>
      </p:sp>
      <p:sp>
        <p:nvSpPr>
          <p:cNvPr id="32770" name="Platshållare för bildnummer 5"/>
          <p:cNvSpPr txBox="1">
            <a:spLocks noGrp="1"/>
          </p:cNvSpPr>
          <p:nvPr/>
        </p:nvSpPr>
        <p:spPr bwMode="auto">
          <a:xfrm>
            <a:off x="5997575" y="6456363"/>
            <a:ext cx="1079500" cy="360362"/>
          </a:xfrm>
          <a:prstGeom prst="rect">
            <a:avLst/>
          </a:prstGeom>
          <a:noFill/>
          <a:ln w="9525">
            <a:noFill/>
            <a:miter lim="800000"/>
            <a:headEnd/>
            <a:tailEnd/>
          </a:ln>
        </p:spPr>
        <p:txBody>
          <a:bodyPr wrap="none" anchor="ctr"/>
          <a:lstStyle/>
          <a:p>
            <a:fld id="{A6BFC825-73D2-4A98-9A34-23E078AD9B6F}" type="slidenum">
              <a:rPr lang="en-US" sz="700" b="1"/>
              <a:pPr/>
              <a:t>15</a:t>
            </a:fld>
            <a:endParaRPr lang="en-US" sz="700" b="1"/>
          </a:p>
        </p:txBody>
      </p:sp>
      <p:sp>
        <p:nvSpPr>
          <p:cNvPr id="11269" name="Rectangle 3"/>
          <p:cNvSpPr>
            <a:spLocks noGrp="1" noChangeArrowheads="1"/>
          </p:cNvSpPr>
          <p:nvPr>
            <p:ph type="body" idx="4294967295"/>
          </p:nvPr>
        </p:nvSpPr>
        <p:spPr>
          <a:xfrm>
            <a:off x="1765300" y="2371725"/>
            <a:ext cx="6281738" cy="1552575"/>
          </a:xfrm>
        </p:spPr>
        <p:txBody>
          <a:bodyPr/>
          <a:lstStyle/>
          <a:p>
            <a:pPr>
              <a:defRPr/>
            </a:pPr>
            <a:endParaRPr lang="sv-SE" sz="1400" i="1" dirty="0" smtClean="0">
              <a:latin typeface="+mj-lt"/>
            </a:endParaRPr>
          </a:p>
          <a:p>
            <a:pPr>
              <a:defRPr/>
            </a:pPr>
            <a:r>
              <a:rPr lang="sv-SE" sz="1400" i="1" dirty="0" smtClean="0">
                <a:latin typeface="+mj-lt"/>
              </a:rPr>
              <a:t>Återföring av erfarenheter och kunskaper som stödjer strukturomvandling sker inte i tillräcklig omfattning. Det saknas en medvetenhet om att de regionala strukturfondsprogrammen enligt den nationella strategin har ett särskilt ansvar för lärande som leder till multiplikatoreffekter.</a:t>
            </a:r>
          </a:p>
          <a:p>
            <a:pPr>
              <a:defRPr/>
            </a:pPr>
            <a:r>
              <a:rPr lang="sv-SE" sz="1400" dirty="0" smtClean="0"/>
              <a:t> Ytterst få slutrapporter talar om multiplikatoreffekter, men i några fall framgår att processer sker som ger multiplikatoreffekter.</a:t>
            </a:r>
          </a:p>
          <a:p>
            <a:pPr>
              <a:defRPr/>
            </a:pPr>
            <a:r>
              <a:rPr lang="sv-SE" sz="1400" dirty="0" smtClean="0"/>
              <a:t>Regeringskansliet har bett länen att ta fram regionala lärandeplaner för att öka lärandet, spridningen och de långsiktiga effekterna.</a:t>
            </a:r>
          </a:p>
          <a:p>
            <a:pPr>
              <a:defRPr/>
            </a:pPr>
            <a:endParaRPr lang="sv-SE" sz="1400" i="1" dirty="0" smtClean="0">
              <a:latin typeface="+mj-lt"/>
            </a:endParaRPr>
          </a:p>
        </p:txBody>
      </p:sp>
      <p:sp>
        <p:nvSpPr>
          <p:cNvPr id="6" name="Rectangle 2"/>
          <p:cNvSpPr txBox="1">
            <a:spLocks noChangeArrowheads="1"/>
          </p:cNvSpPr>
          <p:nvPr/>
        </p:nvSpPr>
        <p:spPr bwMode="auto">
          <a:xfrm>
            <a:off x="433388" y="1123950"/>
            <a:ext cx="7072312" cy="954088"/>
          </a:xfrm>
          <a:prstGeom prst="rect">
            <a:avLst/>
          </a:prstGeom>
          <a:noFill/>
          <a:ln w="9525">
            <a:noFill/>
            <a:miter lim="800000"/>
            <a:headEnd/>
            <a:tailEnd/>
          </a:ln>
        </p:spPr>
        <p:txBody>
          <a:bodyPr wrap="none"/>
          <a:lstStyle/>
          <a:p>
            <a:pPr>
              <a:lnSpc>
                <a:spcPct val="105000"/>
              </a:lnSpc>
              <a:defRPr/>
            </a:pPr>
            <a:r>
              <a:rPr lang="sv-SE" sz="2800" kern="0" dirty="0">
                <a:solidFill>
                  <a:schemeClr val="tx2"/>
                </a:solidFill>
                <a:latin typeface="+mj-lt"/>
                <a:ea typeface="+mj-ea"/>
                <a:cs typeface="+mj-cs"/>
              </a:rPr>
              <a:t>Slutsatser från projektföljeforskningen,</a:t>
            </a:r>
            <a:br>
              <a:rPr lang="sv-SE" sz="2800" kern="0" dirty="0">
                <a:solidFill>
                  <a:schemeClr val="tx2"/>
                </a:solidFill>
                <a:latin typeface="+mj-lt"/>
                <a:ea typeface="+mj-ea"/>
                <a:cs typeface="+mj-cs"/>
              </a:rPr>
            </a:br>
            <a:r>
              <a:rPr lang="sv-SE" sz="2800" u="sng" kern="0" dirty="0">
                <a:solidFill>
                  <a:schemeClr val="tx2"/>
                </a:solidFill>
                <a:latin typeface="+mj-lt"/>
                <a:ea typeface="+mj-ea"/>
                <a:cs typeface="+mj-cs"/>
              </a:rPr>
              <a:t>utvecklingsinriktat lärande</a:t>
            </a:r>
            <a:r>
              <a:rPr lang="sv-SE" sz="2800" kern="0" dirty="0">
                <a:solidFill>
                  <a:schemeClr val="tx2"/>
                </a:solidFill>
                <a:latin typeface="+mj-lt"/>
                <a:ea typeface="+mj-ea"/>
                <a:cs typeface="+mj-cs"/>
              </a:rPr>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Platshållare för bildnummer 3"/>
          <p:cNvSpPr>
            <a:spLocks noGrp="1"/>
          </p:cNvSpPr>
          <p:nvPr>
            <p:ph type="sldNum" sz="quarter" idx="12"/>
          </p:nvPr>
        </p:nvSpPr>
        <p:spPr>
          <a:noFill/>
          <a:ln>
            <a:miter lim="800000"/>
            <a:headEnd/>
            <a:tailEnd/>
          </a:ln>
        </p:spPr>
        <p:txBody>
          <a:bodyPr/>
          <a:lstStyle/>
          <a:p>
            <a:fld id="{EC84B411-E275-4E89-AEF1-7C9C6DD64CE6}" type="slidenum">
              <a:rPr lang="en-US" smtClean="0"/>
              <a:pPr/>
              <a:t>16</a:t>
            </a:fld>
            <a:endParaRPr lang="en-US" smtClean="0"/>
          </a:p>
        </p:txBody>
      </p:sp>
      <p:sp>
        <p:nvSpPr>
          <p:cNvPr id="33794" name="Platshållare för bildnummer 5"/>
          <p:cNvSpPr txBox="1">
            <a:spLocks noGrp="1"/>
          </p:cNvSpPr>
          <p:nvPr/>
        </p:nvSpPr>
        <p:spPr bwMode="auto">
          <a:xfrm>
            <a:off x="5997575" y="6456363"/>
            <a:ext cx="1079500" cy="360362"/>
          </a:xfrm>
          <a:prstGeom prst="rect">
            <a:avLst/>
          </a:prstGeom>
          <a:noFill/>
          <a:ln w="9525">
            <a:noFill/>
            <a:miter lim="800000"/>
            <a:headEnd/>
            <a:tailEnd/>
          </a:ln>
        </p:spPr>
        <p:txBody>
          <a:bodyPr wrap="none" anchor="ctr"/>
          <a:lstStyle/>
          <a:p>
            <a:fld id="{7EFAAFCA-BD71-48DF-9CF2-C9D83154511E}" type="slidenum">
              <a:rPr lang="en-US" sz="700" b="1"/>
              <a:pPr/>
              <a:t>16</a:t>
            </a:fld>
            <a:endParaRPr lang="en-US" sz="700" b="1"/>
          </a:p>
        </p:txBody>
      </p:sp>
      <p:sp>
        <p:nvSpPr>
          <p:cNvPr id="11269" name="Rectangle 3"/>
          <p:cNvSpPr>
            <a:spLocks noGrp="1" noChangeArrowheads="1"/>
          </p:cNvSpPr>
          <p:nvPr>
            <p:ph type="body" idx="4294967295"/>
          </p:nvPr>
        </p:nvSpPr>
        <p:spPr>
          <a:xfrm>
            <a:off x="1384300" y="2590800"/>
            <a:ext cx="6281738" cy="3862388"/>
          </a:xfrm>
        </p:spPr>
        <p:txBody>
          <a:bodyPr/>
          <a:lstStyle/>
          <a:p>
            <a:pPr>
              <a:defRPr/>
            </a:pPr>
            <a:r>
              <a:rPr lang="sv-SE" sz="1200" dirty="0" smtClean="0"/>
              <a:t>Projektet </a:t>
            </a:r>
            <a:r>
              <a:rPr lang="sv-SE" sz="1200" b="1" dirty="0" err="1" smtClean="0"/>
              <a:t>FindIT</a:t>
            </a:r>
            <a:r>
              <a:rPr lang="sv-SE" sz="1200" dirty="0" smtClean="0"/>
              <a:t> illustrerar hur det borde vara; den övergripande målsättningen är att bidra till konkurrenskraft i Gävleborgsregionen genom effektivare och smartare affärssystemlösningar. </a:t>
            </a:r>
          </a:p>
          <a:p>
            <a:pPr>
              <a:defRPr/>
            </a:pPr>
            <a:r>
              <a:rPr lang="sv-SE" sz="1200" dirty="0" smtClean="0"/>
              <a:t>Det innebär för det första att antalet anställda som jobbar med affärssystem måste minska men bli mer kompetenta. </a:t>
            </a:r>
          </a:p>
          <a:p>
            <a:pPr>
              <a:defRPr/>
            </a:pPr>
            <a:r>
              <a:rPr lang="sv-SE" sz="1200" dirty="0" smtClean="0"/>
              <a:t>För det andra måste de 170 företag som arbetar med affärssystem i regionen antagligen halveras och uppgraderas avsevärt så att de kan samarbeta med internationella leverantörer som SAP. </a:t>
            </a:r>
          </a:p>
          <a:p>
            <a:pPr>
              <a:defRPr/>
            </a:pPr>
            <a:r>
              <a:rPr lang="sv-SE" sz="1200" dirty="0" smtClean="0"/>
              <a:t>För det tredje måste </a:t>
            </a:r>
            <a:r>
              <a:rPr lang="sv-SE" sz="1200" dirty="0" err="1" smtClean="0"/>
              <a:t>FindITs</a:t>
            </a:r>
            <a:r>
              <a:rPr lang="sv-SE" sz="1200" dirty="0" smtClean="0"/>
              <a:t> se till att affärssystem, som tjänsteinnovation, blir ett naturligt inslag bland företagen i regionen – trots att Sandvik flyttar HK till Stockholm. Projektföljeforskningen var förutsättningen för att projektledaren kunde få förståelse för att </a:t>
            </a:r>
            <a:r>
              <a:rPr lang="sv-SE" sz="1200" dirty="0" err="1" smtClean="0"/>
              <a:t>FindIT</a:t>
            </a:r>
            <a:r>
              <a:rPr lang="sv-SE" sz="1200" dirty="0" smtClean="0"/>
              <a:t> bara genom att </a:t>
            </a:r>
            <a:r>
              <a:rPr lang="sv-SE" sz="1200" b="1" dirty="0" smtClean="0"/>
              <a:t>aktivt försämra </a:t>
            </a:r>
            <a:r>
              <a:rPr lang="sv-SE" sz="1200" dirty="0" smtClean="0"/>
              <a:t>kärnindikatorerna nya jobb och nya företag kunde nå framgång!</a:t>
            </a:r>
          </a:p>
          <a:p>
            <a:pPr>
              <a:defRPr/>
            </a:pPr>
            <a:endParaRPr lang="sv-SE" sz="1400" dirty="0" smtClean="0">
              <a:latin typeface="+mj-lt"/>
            </a:endParaRPr>
          </a:p>
        </p:txBody>
      </p:sp>
      <p:sp>
        <p:nvSpPr>
          <p:cNvPr id="6" name="Rectangle 2"/>
          <p:cNvSpPr txBox="1">
            <a:spLocks noChangeArrowheads="1"/>
          </p:cNvSpPr>
          <p:nvPr/>
        </p:nvSpPr>
        <p:spPr bwMode="auto">
          <a:xfrm>
            <a:off x="433388" y="1123950"/>
            <a:ext cx="7072312" cy="954088"/>
          </a:xfrm>
          <a:prstGeom prst="rect">
            <a:avLst/>
          </a:prstGeom>
          <a:noFill/>
          <a:ln w="9525">
            <a:noFill/>
            <a:miter lim="800000"/>
            <a:headEnd/>
            <a:tailEnd/>
          </a:ln>
        </p:spPr>
        <p:txBody>
          <a:bodyPr wrap="none"/>
          <a:lstStyle/>
          <a:p>
            <a:pPr>
              <a:lnSpc>
                <a:spcPct val="105000"/>
              </a:lnSpc>
              <a:defRPr/>
            </a:pPr>
            <a:r>
              <a:rPr lang="sv-SE" sz="2800" kern="0" dirty="0">
                <a:solidFill>
                  <a:schemeClr val="tx2"/>
                </a:solidFill>
                <a:latin typeface="+mj-lt"/>
                <a:ea typeface="+mj-ea"/>
                <a:cs typeface="+mj-cs"/>
              </a:rPr>
              <a:t>Slutsatser från projektföljeforskningen,</a:t>
            </a:r>
            <a:br>
              <a:rPr lang="sv-SE" sz="2800" kern="0" dirty="0">
                <a:solidFill>
                  <a:schemeClr val="tx2"/>
                </a:solidFill>
                <a:latin typeface="+mj-lt"/>
                <a:ea typeface="+mj-ea"/>
                <a:cs typeface="+mj-cs"/>
              </a:rPr>
            </a:br>
            <a:r>
              <a:rPr lang="sv-SE" sz="2800" u="sng" kern="0" dirty="0">
                <a:solidFill>
                  <a:schemeClr val="tx2"/>
                </a:solidFill>
                <a:latin typeface="+mj-lt"/>
                <a:ea typeface="+mj-ea"/>
                <a:cs typeface="+mj-cs"/>
              </a:rPr>
              <a:t>utvecklingsinriktat lärande</a:t>
            </a:r>
            <a:r>
              <a:rPr lang="sv-SE" sz="2800" kern="0" dirty="0">
                <a:solidFill>
                  <a:schemeClr val="tx2"/>
                </a:solidFill>
                <a:latin typeface="+mj-lt"/>
                <a:ea typeface="+mj-ea"/>
                <a:cs typeface="+mj-cs"/>
              </a:rPr>
              <a:t>:</a:t>
            </a:r>
          </a:p>
        </p:txBody>
      </p:sp>
      <p:sp>
        <p:nvSpPr>
          <p:cNvPr id="33797" name="textruta 6"/>
          <p:cNvSpPr txBox="1">
            <a:spLocks noChangeArrowheads="1"/>
          </p:cNvSpPr>
          <p:nvPr/>
        </p:nvSpPr>
        <p:spPr bwMode="auto">
          <a:xfrm>
            <a:off x="800100" y="2276475"/>
            <a:ext cx="1838325" cy="369888"/>
          </a:xfrm>
          <a:prstGeom prst="rect">
            <a:avLst/>
          </a:prstGeom>
          <a:noFill/>
          <a:ln w="9525">
            <a:noFill/>
            <a:miter lim="800000"/>
            <a:headEnd/>
            <a:tailEnd/>
          </a:ln>
        </p:spPr>
        <p:txBody>
          <a:bodyPr>
            <a:spAutoFit/>
          </a:bodyPr>
          <a:lstStyle/>
          <a:p>
            <a:r>
              <a:rPr lang="sv-SE" i="1"/>
              <a:t>Exempel: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1"/>
          <p:cNvSpPr txBox="1">
            <a:spLocks noChangeArrowheads="1"/>
          </p:cNvSpPr>
          <p:nvPr/>
        </p:nvSpPr>
        <p:spPr bwMode="auto">
          <a:xfrm>
            <a:off x="1185863" y="542925"/>
            <a:ext cx="6596062" cy="1571625"/>
          </a:xfrm>
          <a:prstGeom prst="rect">
            <a:avLst/>
          </a:prstGeom>
          <a:noFill/>
          <a:ln>
            <a:noFill/>
          </a:ln>
          <a:extLst>
            <a:ext uri="{909E8E84-426E-40DD-AFC4-6F175D3DCCD1}"/>
            <a:ext uri="{91240B29-F687-4F45-9708-019B960494DF}"/>
          </a:extLst>
        </p:spPr>
        <p:txBody>
          <a:bodyPr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lgn="ctr" eaLnBrk="1" hangingPunct="1">
              <a:defRPr/>
            </a:pPr>
            <a:r>
              <a:rPr lang="sv-SE" sz="2800" dirty="0" err="1" smtClean="0">
                <a:solidFill>
                  <a:schemeClr val="tx2"/>
                </a:solidFill>
                <a:latin typeface="+mj-lt"/>
                <a:ea typeface="+mj-ea"/>
                <a:cs typeface="+mj-cs"/>
              </a:rPr>
              <a:t>Altough</a:t>
            </a:r>
            <a:r>
              <a:rPr lang="sv-SE" sz="2800" dirty="0" smtClean="0">
                <a:solidFill>
                  <a:schemeClr val="tx2"/>
                </a:solidFill>
                <a:latin typeface="+mj-lt"/>
                <a:ea typeface="+mj-ea"/>
                <a:cs typeface="+mj-cs"/>
              </a:rPr>
              <a:t> the Swedish implementation </a:t>
            </a:r>
            <a:r>
              <a:rPr lang="sv-SE" sz="2800" dirty="0" err="1" smtClean="0">
                <a:solidFill>
                  <a:schemeClr val="tx2"/>
                </a:solidFill>
                <a:latin typeface="+mj-lt"/>
                <a:ea typeface="+mj-ea"/>
                <a:cs typeface="+mj-cs"/>
              </a:rPr>
              <a:t>of</a:t>
            </a:r>
            <a:endParaRPr lang="sv-SE" sz="2800" dirty="0" smtClean="0">
              <a:solidFill>
                <a:schemeClr val="tx2"/>
              </a:solidFill>
              <a:latin typeface="+mj-lt"/>
              <a:ea typeface="+mj-ea"/>
              <a:cs typeface="+mj-cs"/>
            </a:endParaRPr>
          </a:p>
          <a:p>
            <a:pPr algn="ctr" eaLnBrk="1" hangingPunct="1">
              <a:defRPr/>
            </a:pPr>
            <a:r>
              <a:rPr lang="sv-SE" sz="2800" dirty="0">
                <a:solidFill>
                  <a:schemeClr val="tx2"/>
                </a:solidFill>
                <a:latin typeface="+mj-lt"/>
                <a:ea typeface="+mj-ea"/>
                <a:cs typeface="+mj-cs"/>
              </a:rPr>
              <a:t>t</a:t>
            </a:r>
            <a:r>
              <a:rPr lang="sv-SE" sz="2800" dirty="0" smtClean="0">
                <a:solidFill>
                  <a:schemeClr val="tx2"/>
                </a:solidFill>
                <a:latin typeface="+mj-lt"/>
                <a:ea typeface="+mj-ea"/>
                <a:cs typeface="+mj-cs"/>
              </a:rPr>
              <a:t>he ERDF </a:t>
            </a:r>
            <a:r>
              <a:rPr lang="sv-SE" sz="2800" dirty="0" err="1" smtClean="0">
                <a:solidFill>
                  <a:schemeClr val="tx2"/>
                </a:solidFill>
                <a:latin typeface="+mj-lt"/>
                <a:ea typeface="+mj-ea"/>
                <a:cs typeface="+mj-cs"/>
              </a:rPr>
              <a:t>programmes</a:t>
            </a:r>
            <a:r>
              <a:rPr lang="sv-SE" sz="2800" dirty="0" smtClean="0">
                <a:solidFill>
                  <a:schemeClr val="tx2"/>
                </a:solidFill>
                <a:latin typeface="+mj-lt"/>
                <a:ea typeface="+mj-ea"/>
                <a:cs typeface="+mj-cs"/>
              </a:rPr>
              <a:t> </a:t>
            </a:r>
            <a:r>
              <a:rPr lang="sv-SE" sz="2800" dirty="0" err="1" smtClean="0">
                <a:solidFill>
                  <a:schemeClr val="tx2"/>
                </a:solidFill>
                <a:latin typeface="+mj-lt"/>
                <a:ea typeface="+mj-ea"/>
                <a:cs typeface="+mj-cs"/>
              </a:rPr>
              <a:t>can</a:t>
            </a:r>
            <a:r>
              <a:rPr lang="sv-SE" sz="2800" dirty="0" smtClean="0">
                <a:solidFill>
                  <a:schemeClr val="tx2"/>
                </a:solidFill>
                <a:latin typeface="+mj-lt"/>
                <a:ea typeface="+mj-ea"/>
                <a:cs typeface="+mj-cs"/>
              </a:rPr>
              <a:t> </a:t>
            </a:r>
            <a:r>
              <a:rPr lang="sv-SE" sz="2800" dirty="0" err="1" smtClean="0">
                <a:solidFill>
                  <a:schemeClr val="tx2"/>
                </a:solidFill>
                <a:latin typeface="+mj-lt"/>
                <a:ea typeface="+mj-ea"/>
                <a:cs typeface="+mj-cs"/>
              </a:rPr>
              <a:t>improve</a:t>
            </a:r>
            <a:r>
              <a:rPr lang="sv-SE" sz="2800" dirty="0" smtClean="0">
                <a:solidFill>
                  <a:schemeClr val="tx2"/>
                </a:solidFill>
                <a:latin typeface="+mj-lt"/>
                <a:ea typeface="+mj-ea"/>
                <a:cs typeface="+mj-cs"/>
              </a:rPr>
              <a:t> it has in </a:t>
            </a:r>
            <a:r>
              <a:rPr lang="sv-SE" sz="2800" dirty="0" err="1" smtClean="0">
                <a:solidFill>
                  <a:schemeClr val="tx2"/>
                </a:solidFill>
                <a:latin typeface="+mj-lt"/>
                <a:ea typeface="+mj-ea"/>
                <a:cs typeface="+mj-cs"/>
              </a:rPr>
              <a:t>certain</a:t>
            </a:r>
            <a:r>
              <a:rPr lang="sv-SE" sz="2800" dirty="0" smtClean="0">
                <a:solidFill>
                  <a:schemeClr val="tx2"/>
                </a:solidFill>
                <a:latin typeface="+mj-lt"/>
                <a:ea typeface="+mj-ea"/>
                <a:cs typeface="+mj-cs"/>
              </a:rPr>
              <a:t> </a:t>
            </a:r>
            <a:r>
              <a:rPr lang="sv-SE" sz="2800" dirty="0" err="1" smtClean="0">
                <a:solidFill>
                  <a:schemeClr val="tx2"/>
                </a:solidFill>
                <a:latin typeface="+mj-lt"/>
                <a:ea typeface="+mj-ea"/>
                <a:cs typeface="+mj-cs"/>
              </a:rPr>
              <a:t>respects</a:t>
            </a:r>
            <a:r>
              <a:rPr lang="sv-SE" sz="2800" dirty="0" smtClean="0">
                <a:solidFill>
                  <a:schemeClr val="tx2"/>
                </a:solidFill>
                <a:latin typeface="+mj-lt"/>
                <a:ea typeface="+mj-ea"/>
                <a:cs typeface="+mj-cs"/>
              </a:rPr>
              <a:t> DELIVERED:</a:t>
            </a:r>
          </a:p>
        </p:txBody>
      </p:sp>
      <p:sp>
        <p:nvSpPr>
          <p:cNvPr id="22531" name="Text Box 2"/>
          <p:cNvSpPr txBox="1">
            <a:spLocks noChangeArrowheads="1"/>
          </p:cNvSpPr>
          <p:nvPr/>
        </p:nvSpPr>
        <p:spPr bwMode="auto">
          <a:xfrm>
            <a:off x="1682750" y="2114550"/>
            <a:ext cx="5822950" cy="4178300"/>
          </a:xfrm>
          <a:prstGeom prst="rect">
            <a:avLst/>
          </a:prstGeom>
          <a:noFill/>
          <a:ln w="9525">
            <a:noFill/>
            <a:miter lim="800000"/>
            <a:headEnd/>
            <a:tailEnd/>
          </a:ln>
        </p:spPr>
        <p:txBody>
          <a:bodyPr/>
          <a:lstStyle/>
          <a:p>
            <a:pPr>
              <a:spcBef>
                <a:spcPts val="600"/>
              </a:spcBef>
              <a:buFont typeface="Arial" pitchFamily="34" charset="0"/>
              <a:buChar char="•"/>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sz="1400" b="1" dirty="0">
                <a:solidFill>
                  <a:srgbClr val="000000"/>
                </a:solidFill>
                <a:latin typeface="+mj-lt"/>
                <a:ea typeface="ヒラギノ角ゴ Pro W3"/>
                <a:cs typeface="ヒラギノ角ゴ Pro W3"/>
              </a:rPr>
              <a:t> s</a:t>
            </a:r>
            <a:r>
              <a:rPr lang="en-GB" sz="1400" b="1" dirty="0">
                <a:solidFill>
                  <a:srgbClr val="000000"/>
                </a:solidFill>
                <a:latin typeface="+mj-lt"/>
                <a:ea typeface="ヒラギノ角ゴ Pro W3"/>
                <a:cs typeface="ヒラギノ角ゴ Pro W3"/>
              </a:rPr>
              <a:t>tructural change, innovation and growth in all of Sweden! </a:t>
            </a:r>
            <a:r>
              <a:rPr lang="en-GB" sz="1400" dirty="0">
                <a:solidFill>
                  <a:srgbClr val="000000"/>
                </a:solidFill>
                <a:latin typeface="+mj-lt"/>
                <a:ea typeface="ヒラギノ角ゴ Pro W3"/>
                <a:cs typeface="ヒラギノ角ゴ Pro W3"/>
              </a:rPr>
              <a:t>The </a:t>
            </a:r>
            <a:r>
              <a:rPr lang="en-GB" sz="1400" dirty="0"/>
              <a:t>structural </a:t>
            </a:r>
            <a:r>
              <a:rPr lang="en-GB" sz="1400" dirty="0"/>
              <a:t>funds are playing an important role in experimentation </a:t>
            </a:r>
            <a:r>
              <a:rPr lang="en-GB" sz="1400" b="1" dirty="0"/>
              <a:t>and </a:t>
            </a:r>
            <a:r>
              <a:rPr lang="en-GB" sz="1400" dirty="0"/>
              <a:t>learning for structural change, innovation and competence development in </a:t>
            </a:r>
            <a:r>
              <a:rPr lang="en-GB" sz="1400" dirty="0"/>
              <a:t>Sweden! </a:t>
            </a:r>
          </a:p>
          <a:p>
            <a:pPr>
              <a:spcBef>
                <a:spcPts val="600"/>
              </a:spcBef>
              <a:buFont typeface="Arial" pitchFamily="34" charset="0"/>
              <a:buChar char="•"/>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sz="1400" b="1" dirty="0">
                <a:solidFill>
                  <a:srgbClr val="000000"/>
                </a:solidFill>
                <a:latin typeface="+mj-lt"/>
                <a:ea typeface="ヒラギノ角ゴ Pro W3"/>
                <a:cs typeface="ヒラギノ角ゴ Pro W3"/>
              </a:rPr>
              <a:t> </a:t>
            </a:r>
            <a:r>
              <a:rPr lang="en-GB" sz="1400" b="1" dirty="0">
                <a:solidFill>
                  <a:srgbClr val="000000"/>
                </a:solidFill>
                <a:latin typeface="+mj-lt"/>
                <a:ea typeface="ヒラギノ角ゴ Pro W3"/>
                <a:cs typeface="ヒラギノ角ゴ Pro W3"/>
              </a:rPr>
              <a:t>According to the OECDs territorial report 2010 the regional structural fund programmes have been decisive for the Swedish orientation towards innovation. </a:t>
            </a:r>
            <a:r>
              <a:rPr lang="en-GB" sz="1400" dirty="0"/>
              <a:t>The Swedish and not least European paradox </a:t>
            </a:r>
            <a:r>
              <a:rPr lang="en-GB" sz="1400" dirty="0"/>
              <a:t>have meant large investments in R&amp;D </a:t>
            </a:r>
            <a:r>
              <a:rPr lang="en-GB" sz="1400" dirty="0"/>
              <a:t>but </a:t>
            </a:r>
            <a:r>
              <a:rPr lang="en-GB" sz="1400" dirty="0"/>
              <a:t>up </a:t>
            </a:r>
            <a:r>
              <a:rPr lang="en-GB" sz="1400" dirty="0"/>
              <a:t>till now </a:t>
            </a:r>
            <a:r>
              <a:rPr lang="en-GB" sz="1400" dirty="0"/>
              <a:t>quite poor outcomes in innovations. However, </a:t>
            </a:r>
            <a:r>
              <a:rPr lang="en-GB" sz="1400" dirty="0"/>
              <a:t>it seems less and less to be a Swedish </a:t>
            </a:r>
            <a:r>
              <a:rPr lang="en-GB" sz="1400" dirty="0"/>
              <a:t>paradox whereas </a:t>
            </a:r>
            <a:r>
              <a:rPr lang="en-GB" sz="1400" dirty="0"/>
              <a:t>it still lingers as a </a:t>
            </a:r>
            <a:r>
              <a:rPr lang="en-GB" sz="1400" dirty="0"/>
              <a:t>European. </a:t>
            </a:r>
            <a:r>
              <a:rPr lang="en-GB" sz="1400" dirty="0"/>
              <a:t>Changes initiated by </a:t>
            </a:r>
            <a:r>
              <a:rPr lang="en-GB" sz="1400" dirty="0"/>
              <a:t>not least </a:t>
            </a:r>
            <a:r>
              <a:rPr lang="en-GB" sz="1400" dirty="0"/>
              <a:t>the </a:t>
            </a:r>
            <a:r>
              <a:rPr lang="en-GB" sz="1400" dirty="0"/>
              <a:t>Regional structural </a:t>
            </a:r>
            <a:r>
              <a:rPr lang="en-GB" sz="1400" dirty="0"/>
              <a:t>f</a:t>
            </a:r>
            <a:r>
              <a:rPr lang="en-GB" sz="1400" dirty="0"/>
              <a:t>und </a:t>
            </a:r>
            <a:r>
              <a:rPr lang="en-GB" sz="1400" dirty="0"/>
              <a:t>programmes </a:t>
            </a:r>
            <a:r>
              <a:rPr lang="en-GB" sz="1400" dirty="0"/>
              <a:t>seem </a:t>
            </a:r>
            <a:r>
              <a:rPr lang="en-GB" sz="1400" dirty="0"/>
              <a:t>to bear fruit in more innovations, a change in export pattern towards high-tech services and more entrepreneurial </a:t>
            </a:r>
            <a:r>
              <a:rPr lang="en-GB" sz="1400" dirty="0"/>
              <a:t>universities.</a:t>
            </a:r>
            <a:endParaRPr lang="en-GB" sz="1400" b="1" dirty="0">
              <a:solidFill>
                <a:srgbClr val="000000"/>
              </a:solidFill>
              <a:latin typeface="+mj-lt"/>
              <a:ea typeface="ヒラギノ角ゴ Pro W3"/>
              <a:cs typeface="ヒラギノ角ゴ Pro W3"/>
            </a:endParaRPr>
          </a:p>
          <a:p>
            <a:pPr>
              <a:spcBef>
                <a:spcPts val="600"/>
              </a:spcBef>
              <a:buFont typeface="Arial" pitchFamily="34" charset="0"/>
              <a:buChar char="•"/>
              <a:tabLst>
                <a:tab pos="569913" algn="l"/>
                <a:tab pos="1484313" algn="l"/>
                <a:tab pos="2398713" algn="l"/>
                <a:tab pos="3313113" algn="l"/>
                <a:tab pos="4227513" algn="l"/>
                <a:tab pos="5141913" algn="l"/>
                <a:tab pos="6056313" algn="l"/>
                <a:tab pos="6970713" algn="l"/>
                <a:tab pos="7885113" algn="l"/>
                <a:tab pos="8799513" algn="l"/>
                <a:tab pos="9713913" algn="l"/>
              </a:tabLst>
              <a:defRPr/>
            </a:pPr>
            <a:endParaRPr lang="en-GB" sz="1400" b="1" dirty="0">
              <a:solidFill>
                <a:srgbClr val="000000"/>
              </a:solidFill>
              <a:latin typeface="+mj-lt"/>
              <a:ea typeface="ヒラギノ角ゴ Pro W3"/>
              <a:cs typeface="ヒラギノ角ゴ Pro W3"/>
            </a:endParaRPr>
          </a:p>
          <a:p>
            <a:pPr>
              <a:spcBef>
                <a:spcPts val="600"/>
              </a:spcBef>
              <a:buFont typeface="Arial" pitchFamily="34" charset="0"/>
              <a:buChar char="•"/>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sz="1400" dirty="0"/>
              <a:t> </a:t>
            </a:r>
            <a:r>
              <a:rPr lang="en-GB" sz="1400" b="1" dirty="0"/>
              <a:t>The </a:t>
            </a:r>
            <a:r>
              <a:rPr lang="en-GB" sz="1400" b="1" dirty="0"/>
              <a:t>Swedish implementation could be viewed as the </a:t>
            </a:r>
            <a:r>
              <a:rPr lang="en-GB" sz="1400" b="1"/>
              <a:t>seeds </a:t>
            </a:r>
            <a:r>
              <a:rPr lang="en-GB" sz="1400" b="1"/>
              <a:t>for future </a:t>
            </a:r>
            <a:r>
              <a:rPr lang="en-GB" sz="1400" b="1" dirty="0"/>
              <a:t>structural policy in </a:t>
            </a:r>
            <a:r>
              <a:rPr lang="en-GB" sz="1400" b="1" dirty="0"/>
              <a:t>EU</a:t>
            </a:r>
            <a:r>
              <a:rPr lang="en-GB" sz="1400" dirty="0"/>
              <a:t>. According </a:t>
            </a:r>
            <a:r>
              <a:rPr lang="en-GB" sz="1400" dirty="0"/>
              <a:t>to many experts, </a:t>
            </a:r>
            <a:r>
              <a:rPr lang="en-GB" sz="1400" dirty="0"/>
              <a:t>such a policy is urgently </a:t>
            </a:r>
            <a:r>
              <a:rPr lang="en-GB" sz="1400" dirty="0"/>
              <a:t>needed to complete the financial support to member </a:t>
            </a:r>
            <a:r>
              <a:rPr lang="en-GB" sz="1400" dirty="0"/>
              <a:t>states!</a:t>
            </a:r>
            <a:endParaRPr lang="en-GB" sz="1400" b="1" dirty="0">
              <a:solidFill>
                <a:srgbClr val="000000"/>
              </a:solidFill>
              <a:latin typeface="+mj-lt"/>
              <a:ea typeface="ヒラギノ角ゴ Pro W3"/>
              <a:cs typeface="ヒラギノ角ゴ Pro W3"/>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Platshållare för bildnummer 3"/>
          <p:cNvSpPr>
            <a:spLocks noGrp="1"/>
          </p:cNvSpPr>
          <p:nvPr>
            <p:ph type="sldNum" sz="quarter" idx="12"/>
          </p:nvPr>
        </p:nvSpPr>
        <p:spPr>
          <a:noFill/>
          <a:ln>
            <a:miter lim="800000"/>
            <a:headEnd/>
            <a:tailEnd/>
          </a:ln>
        </p:spPr>
        <p:txBody>
          <a:bodyPr/>
          <a:lstStyle/>
          <a:p>
            <a:fld id="{2DB23539-E862-48E9-913A-570AC3F53328}" type="slidenum">
              <a:rPr lang="en-US" smtClean="0"/>
              <a:pPr/>
              <a:t>2</a:t>
            </a:fld>
            <a:endParaRPr lang="en-US" smtClean="0"/>
          </a:p>
        </p:txBody>
      </p:sp>
      <p:sp>
        <p:nvSpPr>
          <p:cNvPr id="17410" name="Rectangle 18"/>
          <p:cNvSpPr txBox="1">
            <a:spLocks noGrp="1" noChangeArrowheads="1"/>
          </p:cNvSpPr>
          <p:nvPr/>
        </p:nvSpPr>
        <p:spPr bwMode="auto">
          <a:xfrm>
            <a:off x="5997575" y="6456363"/>
            <a:ext cx="1079500" cy="360362"/>
          </a:xfrm>
          <a:prstGeom prst="rect">
            <a:avLst/>
          </a:prstGeom>
          <a:noFill/>
          <a:ln w="9525">
            <a:noFill/>
            <a:miter lim="800000"/>
            <a:headEnd/>
            <a:tailEnd/>
          </a:ln>
        </p:spPr>
        <p:txBody>
          <a:bodyPr wrap="none" anchor="ctr"/>
          <a:lstStyle/>
          <a:p>
            <a:fld id="{20351CCA-E3B2-41AB-B705-B8733F754B7D}" type="slidenum">
              <a:rPr lang="en-US" sz="700" b="1"/>
              <a:pPr/>
              <a:t>2</a:t>
            </a:fld>
            <a:endParaRPr lang="en-US" sz="700" b="1"/>
          </a:p>
        </p:txBody>
      </p:sp>
      <p:sp>
        <p:nvSpPr>
          <p:cNvPr id="17411" name="Rectangle 2"/>
          <p:cNvSpPr>
            <a:spLocks noGrp="1" noChangeArrowheads="1"/>
          </p:cNvSpPr>
          <p:nvPr>
            <p:ph type="ctrTitle" idx="4294967295"/>
          </p:nvPr>
        </p:nvSpPr>
        <p:spPr>
          <a:xfrm>
            <a:off x="428625" y="1050925"/>
            <a:ext cx="8059738" cy="993775"/>
          </a:xfrm>
        </p:spPr>
        <p:txBody>
          <a:bodyPr/>
          <a:lstStyle/>
          <a:p>
            <a:pPr eaLnBrk="1" hangingPunct="1">
              <a:lnSpc>
                <a:spcPct val="100000"/>
              </a:lnSpc>
            </a:pPr>
            <a:r>
              <a:rPr lang="en-US" sz="2800" b="0" smtClean="0"/>
              <a:t>Nästa programperiod och Europe 2020:</a:t>
            </a:r>
          </a:p>
        </p:txBody>
      </p:sp>
      <p:sp>
        <p:nvSpPr>
          <p:cNvPr id="4101" name="Rectangle 3"/>
          <p:cNvSpPr>
            <a:spLocks noGrp="1" noChangeArrowheads="1"/>
          </p:cNvSpPr>
          <p:nvPr>
            <p:ph type="subTitle" idx="4294967295"/>
          </p:nvPr>
        </p:nvSpPr>
        <p:spPr>
          <a:xfrm>
            <a:off x="1819275" y="1743075"/>
            <a:ext cx="6499225" cy="4000500"/>
          </a:xfrm>
        </p:spPr>
        <p:txBody>
          <a:bodyPr/>
          <a:lstStyle/>
          <a:p>
            <a:pPr marL="0" indent="0" eaLnBrk="1" hangingPunct="1">
              <a:lnSpc>
                <a:spcPct val="110000"/>
              </a:lnSpc>
              <a:spcAft>
                <a:spcPct val="0"/>
              </a:spcAft>
              <a:buFontTx/>
              <a:buNone/>
              <a:defRPr/>
            </a:pPr>
            <a:r>
              <a:rPr lang="sv-SE" sz="1400" dirty="0" smtClean="0"/>
              <a:t>Den lärande utvärderingen genom följeforskning ska bidra till ett effektivt genomförande av strukturfonderna i linje med Lissabon-agendan och den nationella strategin. </a:t>
            </a:r>
          </a:p>
          <a:p>
            <a:pPr marL="0" indent="0" eaLnBrk="1" hangingPunct="1">
              <a:lnSpc>
                <a:spcPct val="110000"/>
              </a:lnSpc>
              <a:spcAft>
                <a:spcPct val="0"/>
              </a:spcAft>
              <a:buFontTx/>
              <a:buNone/>
              <a:defRPr/>
            </a:pPr>
            <a:endParaRPr lang="sv-SE" sz="1400" dirty="0"/>
          </a:p>
          <a:p>
            <a:pPr marL="0" indent="0" eaLnBrk="1" hangingPunct="1">
              <a:lnSpc>
                <a:spcPct val="110000"/>
              </a:lnSpc>
              <a:spcAft>
                <a:spcPct val="0"/>
              </a:spcAft>
              <a:buFontTx/>
              <a:buNone/>
              <a:defRPr/>
            </a:pPr>
            <a:r>
              <a:rPr lang="sv-SE" sz="1400" dirty="0" smtClean="0"/>
              <a:t>Styrnings- och utvärderingsuppgiften definieras på följande sätt: </a:t>
            </a:r>
            <a:r>
              <a:rPr lang="en-GB" sz="1400" dirty="0" smtClean="0"/>
              <a:t>“Monitoring </a:t>
            </a:r>
            <a:r>
              <a:rPr lang="en-GB" sz="1400" dirty="0"/>
              <a:t>and evaluation, the public expects managing authorities to fulfil two essential tasks when running a programme: </a:t>
            </a:r>
            <a:endParaRPr lang="sv-SE" sz="1400" dirty="0"/>
          </a:p>
          <a:p>
            <a:pPr>
              <a:defRPr/>
            </a:pPr>
            <a:r>
              <a:rPr lang="en-GB" sz="1400" dirty="0"/>
              <a:t>to deliver the programme in an efficient manner (the management of a programme) and </a:t>
            </a:r>
            <a:endParaRPr lang="sv-SE" sz="1400" dirty="0"/>
          </a:p>
          <a:p>
            <a:pPr>
              <a:defRPr/>
            </a:pPr>
            <a:r>
              <a:rPr lang="en-GB" sz="1400" dirty="0"/>
              <a:t>to verify whether a programme has delivered the desired effects.” </a:t>
            </a:r>
            <a:endParaRPr lang="sv-SE" sz="1400" dirty="0" smtClean="0"/>
          </a:p>
          <a:p>
            <a:pPr marL="0" indent="0" eaLnBrk="1" hangingPunct="1">
              <a:lnSpc>
                <a:spcPct val="110000"/>
              </a:lnSpc>
              <a:spcAft>
                <a:spcPct val="0"/>
              </a:spcAft>
              <a:buFontTx/>
              <a:buNone/>
              <a:defRPr/>
            </a:pPr>
            <a:r>
              <a:rPr lang="sv-SE" sz="1400" dirty="0" smtClean="0"/>
              <a:t>Men den kan komma att utvidgas: I strategin Europe 2020 trycker man på att strukturfonderna nästa programperiod ska bidra till ”smart, </a:t>
            </a:r>
            <a:r>
              <a:rPr lang="sv-SE" sz="1400" dirty="0" err="1" smtClean="0"/>
              <a:t>sustainable</a:t>
            </a:r>
            <a:r>
              <a:rPr lang="sv-SE" sz="1400" dirty="0" smtClean="0"/>
              <a:t> and </a:t>
            </a:r>
            <a:r>
              <a:rPr lang="sv-SE" sz="1400" dirty="0" err="1" smtClean="0"/>
              <a:t>inclusive</a:t>
            </a:r>
            <a:r>
              <a:rPr lang="sv-SE" sz="1400" dirty="0" smtClean="0"/>
              <a:t> </a:t>
            </a:r>
            <a:r>
              <a:rPr lang="sv-SE" sz="1400" dirty="0" err="1" smtClean="0"/>
              <a:t>growth</a:t>
            </a:r>
            <a:r>
              <a:rPr lang="sv-SE" sz="1400" dirty="0" smtClean="0"/>
              <a:t>” och att den beror på </a:t>
            </a:r>
            <a:r>
              <a:rPr lang="sv-SE" sz="1400" b="1" dirty="0" smtClean="0"/>
              <a:t>smart specialisering</a:t>
            </a:r>
            <a:r>
              <a:rPr lang="sv-SE" sz="1400" dirty="0" smtClean="0"/>
              <a:t>. Genom smart specialisering ska dubbelarbete, bristande synergier, likartade projekt etc. undvikas.</a:t>
            </a:r>
          </a:p>
          <a:p>
            <a:pPr marL="0" indent="0" eaLnBrk="1" hangingPunct="1">
              <a:lnSpc>
                <a:spcPct val="110000"/>
              </a:lnSpc>
              <a:spcAft>
                <a:spcPct val="0"/>
              </a:spcAft>
              <a:buFontTx/>
              <a:buNone/>
              <a:defRPr/>
            </a:pPr>
            <a:endParaRPr lang="sv-SE"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tshållare för bildnummer 3"/>
          <p:cNvSpPr>
            <a:spLocks noGrp="1"/>
          </p:cNvSpPr>
          <p:nvPr>
            <p:ph type="sldNum" sz="quarter" idx="12"/>
          </p:nvPr>
        </p:nvSpPr>
        <p:spPr>
          <a:noFill/>
          <a:ln>
            <a:miter lim="800000"/>
            <a:headEnd/>
            <a:tailEnd/>
          </a:ln>
        </p:spPr>
        <p:txBody>
          <a:bodyPr/>
          <a:lstStyle/>
          <a:p>
            <a:fld id="{724FCDC3-427E-4340-A049-E9D21F53918D}" type="slidenum">
              <a:rPr lang="en-US" smtClean="0"/>
              <a:pPr/>
              <a:t>3</a:t>
            </a:fld>
            <a:endParaRPr lang="en-US" smtClean="0"/>
          </a:p>
        </p:txBody>
      </p:sp>
      <p:sp>
        <p:nvSpPr>
          <p:cNvPr id="19458" name="Rectangle 18"/>
          <p:cNvSpPr txBox="1">
            <a:spLocks noGrp="1" noChangeArrowheads="1"/>
          </p:cNvSpPr>
          <p:nvPr/>
        </p:nvSpPr>
        <p:spPr bwMode="auto">
          <a:xfrm>
            <a:off x="5997575" y="6456363"/>
            <a:ext cx="1079500" cy="360362"/>
          </a:xfrm>
          <a:prstGeom prst="rect">
            <a:avLst/>
          </a:prstGeom>
          <a:noFill/>
          <a:ln w="9525">
            <a:noFill/>
            <a:miter lim="800000"/>
            <a:headEnd/>
            <a:tailEnd/>
          </a:ln>
        </p:spPr>
        <p:txBody>
          <a:bodyPr wrap="none" anchor="ctr"/>
          <a:lstStyle/>
          <a:p>
            <a:fld id="{2EE0B337-A616-4BAE-AC01-83E0B3C1FFB9}" type="slidenum">
              <a:rPr lang="en-US" sz="700" b="1"/>
              <a:pPr/>
              <a:t>3</a:t>
            </a:fld>
            <a:endParaRPr lang="en-US" sz="700" b="1"/>
          </a:p>
        </p:txBody>
      </p:sp>
      <p:sp>
        <p:nvSpPr>
          <p:cNvPr id="19459" name="Rectangle 2"/>
          <p:cNvSpPr>
            <a:spLocks noGrp="1" noChangeArrowheads="1"/>
          </p:cNvSpPr>
          <p:nvPr>
            <p:ph type="ctrTitle" idx="4294967295"/>
          </p:nvPr>
        </p:nvSpPr>
        <p:spPr>
          <a:xfrm>
            <a:off x="428625" y="1069975"/>
            <a:ext cx="8059738" cy="993775"/>
          </a:xfrm>
        </p:spPr>
        <p:txBody>
          <a:bodyPr/>
          <a:lstStyle/>
          <a:p>
            <a:pPr eaLnBrk="1" hangingPunct="1">
              <a:lnSpc>
                <a:spcPct val="100000"/>
              </a:lnSpc>
            </a:pPr>
            <a:r>
              <a:rPr lang="en-US" sz="2800" b="0" smtClean="0"/>
              <a:t>Denna programperiod, </a:t>
            </a:r>
            <a:br>
              <a:rPr lang="en-US" sz="2800" b="0" smtClean="0"/>
            </a:br>
            <a:r>
              <a:rPr lang="en-US" sz="2800" b="0" smtClean="0"/>
              <a:t>följeforskning på tre nivåer som givit:</a:t>
            </a:r>
          </a:p>
        </p:txBody>
      </p:sp>
      <p:sp>
        <p:nvSpPr>
          <p:cNvPr id="19460" name="Rectangle 3"/>
          <p:cNvSpPr>
            <a:spLocks noGrp="1" noChangeArrowheads="1"/>
          </p:cNvSpPr>
          <p:nvPr>
            <p:ph type="subTitle" idx="4294967295"/>
          </p:nvPr>
        </p:nvSpPr>
        <p:spPr>
          <a:xfrm>
            <a:off x="1809750" y="2409825"/>
            <a:ext cx="6480175" cy="3343275"/>
          </a:xfrm>
        </p:spPr>
        <p:txBody>
          <a:bodyPr/>
          <a:lstStyle/>
          <a:p>
            <a:pPr marL="0" indent="0" eaLnBrk="1" hangingPunct="1">
              <a:lnSpc>
                <a:spcPct val="110000"/>
              </a:lnSpc>
              <a:spcAft>
                <a:spcPct val="0"/>
              </a:spcAft>
            </a:pPr>
            <a:r>
              <a:rPr lang="en-GB" sz="1400" smtClean="0"/>
              <a:t> Gemensam följeforskning av genomförandeorganisationerna av de regionala strukturfondsprogrammen och Socialfondsprogrammet.</a:t>
            </a:r>
          </a:p>
          <a:p>
            <a:pPr marL="0" indent="0" eaLnBrk="1" hangingPunct="1">
              <a:lnSpc>
                <a:spcPct val="110000"/>
              </a:lnSpc>
              <a:spcAft>
                <a:spcPct val="0"/>
              </a:spcAft>
              <a:buFontTx/>
              <a:buNone/>
            </a:pPr>
            <a:endParaRPr lang="en-GB" sz="1400" smtClean="0"/>
          </a:p>
          <a:p>
            <a:pPr marL="0" indent="0" eaLnBrk="1" hangingPunct="1">
              <a:lnSpc>
                <a:spcPct val="110000"/>
              </a:lnSpc>
              <a:spcAft>
                <a:spcPct val="0"/>
              </a:spcAft>
            </a:pPr>
            <a:r>
              <a:rPr lang="en-GB" sz="1400" smtClean="0"/>
              <a:t> Slutrapporter från följeforskningen i de åtta programmen.</a:t>
            </a:r>
          </a:p>
          <a:p>
            <a:pPr marL="0" indent="0" eaLnBrk="1" hangingPunct="1">
              <a:lnSpc>
                <a:spcPct val="110000"/>
              </a:lnSpc>
              <a:spcAft>
                <a:spcPct val="0"/>
              </a:spcAft>
            </a:pPr>
            <a:endParaRPr lang="en-GB" sz="1400" smtClean="0"/>
          </a:p>
          <a:p>
            <a:pPr marL="0" indent="0" eaLnBrk="1" hangingPunct="1">
              <a:lnSpc>
                <a:spcPct val="110000"/>
              </a:lnSpc>
              <a:spcAft>
                <a:spcPct val="0"/>
              </a:spcAft>
            </a:pPr>
            <a:r>
              <a:rPr lang="en-GB" sz="1400" smtClean="0"/>
              <a:t> Erfarenheter och kunskaper från projektföljeforkskningen – syntes och sammanfattning från ca hälften dvs. 60 projektföljeforskningsinsatser.</a:t>
            </a:r>
          </a:p>
          <a:p>
            <a:pPr marL="0" indent="0" eaLnBrk="1" hangingPunct="1">
              <a:lnSpc>
                <a:spcPct val="110000"/>
              </a:lnSpc>
              <a:spcAft>
                <a:spcPct val="0"/>
              </a:spcAft>
              <a:buFontTx/>
              <a:buNone/>
            </a:pPr>
            <a:endParaRPr lang="en-GB" sz="1400" smtClean="0"/>
          </a:p>
          <a:p>
            <a:pPr marL="0" indent="0" eaLnBrk="1" hangingPunct="1">
              <a:lnSpc>
                <a:spcPct val="110000"/>
              </a:lnSpc>
              <a:spcAft>
                <a:spcPct val="0"/>
              </a:spcAft>
              <a:buFontTx/>
              <a:buChar char="-"/>
            </a:pPr>
            <a:endParaRPr lang="en-GB" sz="1400" smtClean="0"/>
          </a:p>
          <a:p>
            <a:pPr marL="0" indent="0" eaLnBrk="1" hangingPunct="1">
              <a:lnSpc>
                <a:spcPct val="110000"/>
              </a:lnSpc>
              <a:spcAft>
                <a:spcPct val="0"/>
              </a:spcAft>
              <a:buFontTx/>
              <a:buChar char="-"/>
            </a:pPr>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Platshållare för bildnummer 3"/>
          <p:cNvSpPr>
            <a:spLocks noGrp="1"/>
          </p:cNvSpPr>
          <p:nvPr>
            <p:ph type="sldNum" sz="quarter" idx="12"/>
          </p:nvPr>
        </p:nvSpPr>
        <p:spPr>
          <a:noFill/>
          <a:ln>
            <a:miter lim="800000"/>
            <a:headEnd/>
            <a:tailEnd/>
          </a:ln>
        </p:spPr>
        <p:txBody>
          <a:bodyPr/>
          <a:lstStyle/>
          <a:p>
            <a:fld id="{4E56C030-DEA3-4BB0-A977-2EE53A0D790B}" type="slidenum">
              <a:rPr lang="en-US" smtClean="0"/>
              <a:pPr/>
              <a:t>4</a:t>
            </a:fld>
            <a:endParaRPr lang="en-US" smtClean="0"/>
          </a:p>
        </p:txBody>
      </p:sp>
      <p:sp>
        <p:nvSpPr>
          <p:cNvPr id="21506" name="Platshållare för bildnummer 5"/>
          <p:cNvSpPr txBox="1">
            <a:spLocks noGrp="1"/>
          </p:cNvSpPr>
          <p:nvPr/>
        </p:nvSpPr>
        <p:spPr bwMode="auto">
          <a:xfrm>
            <a:off x="5997575" y="6456363"/>
            <a:ext cx="1079500" cy="360362"/>
          </a:xfrm>
          <a:prstGeom prst="rect">
            <a:avLst/>
          </a:prstGeom>
          <a:noFill/>
          <a:ln w="9525">
            <a:noFill/>
            <a:miter lim="800000"/>
            <a:headEnd/>
            <a:tailEnd/>
          </a:ln>
        </p:spPr>
        <p:txBody>
          <a:bodyPr wrap="none" anchor="ctr"/>
          <a:lstStyle/>
          <a:p>
            <a:fld id="{AE802FDF-BAEB-43E5-A3DD-10E9BFD385C1}" type="slidenum">
              <a:rPr lang="en-US" sz="700" b="1"/>
              <a:pPr/>
              <a:t>4</a:t>
            </a:fld>
            <a:endParaRPr lang="en-US" sz="700" b="1"/>
          </a:p>
        </p:txBody>
      </p:sp>
      <p:sp>
        <p:nvSpPr>
          <p:cNvPr id="21507" name="Rectangle 2"/>
          <p:cNvSpPr>
            <a:spLocks noGrp="1" noChangeArrowheads="1"/>
          </p:cNvSpPr>
          <p:nvPr>
            <p:ph type="title" idx="4294967295"/>
          </p:nvPr>
        </p:nvSpPr>
        <p:spPr>
          <a:xfrm>
            <a:off x="414338" y="1066800"/>
            <a:ext cx="8129587" cy="1173163"/>
          </a:xfrm>
        </p:spPr>
        <p:txBody>
          <a:bodyPr/>
          <a:lstStyle/>
          <a:p>
            <a:pPr eaLnBrk="1" hangingPunct="1"/>
            <a:r>
              <a:rPr lang="sv-SE" sz="2800" b="0" smtClean="0"/>
              <a:t>Slutrapporten från följeforskningen i de bägge</a:t>
            </a:r>
            <a:br>
              <a:rPr lang="sv-SE" sz="2800" b="0" smtClean="0"/>
            </a:br>
            <a:r>
              <a:rPr lang="sv-SE" sz="2800" b="0" smtClean="0"/>
              <a:t>genomförandeorganisationerna:</a:t>
            </a:r>
          </a:p>
        </p:txBody>
      </p:sp>
      <p:sp>
        <p:nvSpPr>
          <p:cNvPr id="21508" name="Rectangle 3"/>
          <p:cNvSpPr>
            <a:spLocks noGrp="1" noChangeArrowheads="1"/>
          </p:cNvSpPr>
          <p:nvPr>
            <p:ph type="body" idx="4294967295"/>
          </p:nvPr>
        </p:nvSpPr>
        <p:spPr>
          <a:xfrm>
            <a:off x="1793875" y="2246313"/>
            <a:ext cx="6396038" cy="3216275"/>
          </a:xfrm>
        </p:spPr>
        <p:txBody>
          <a:bodyPr/>
          <a:lstStyle/>
          <a:p>
            <a:pPr eaLnBrk="1" hangingPunct="1">
              <a:lnSpc>
                <a:spcPct val="100000"/>
              </a:lnSpc>
            </a:pPr>
            <a:r>
              <a:rPr lang="sv-SE" sz="1400" smtClean="0"/>
              <a:t>Socialfonden respektive de regionala strukturfondsprogrammen har ett utvärderingsuppdraget som formulerats som ”lärande utvärdering genom följeforskning”. Ett system för utvärdering och lärande har organiserats. </a:t>
            </a:r>
            <a:r>
              <a:rPr lang="sv-SE" sz="1400" i="1" smtClean="0"/>
              <a:t>Dock saknas fortfarande en fungerande utvärderings- och lärkultur (vilket är avgörande för smart specialisering).</a:t>
            </a:r>
            <a:endParaRPr lang="sv-SE" sz="1400" smtClean="0"/>
          </a:p>
          <a:p>
            <a:pPr eaLnBrk="1" hangingPunct="1">
              <a:lnSpc>
                <a:spcPct val="100000"/>
              </a:lnSpc>
            </a:pPr>
            <a:r>
              <a:rPr lang="sv-SE" sz="1400" smtClean="0"/>
              <a:t>Emellertid har programkontoren, programcheferna och programstödet ”drunknat” i administration och regeltolkning. Kraven på granskning, kontroll och rapportering i projekten har ryckt undan grunden för uppgiften att ge stöd och erfarenhetsåterföring i programgenomförandet (jmf Statskontoret/Sweco Eurofutures utredning). </a:t>
            </a:r>
          </a:p>
          <a:p>
            <a:pPr eaLnBrk="1" hangingPunct="1">
              <a:lnSpc>
                <a:spcPct val="100000"/>
              </a:lnSpc>
            </a:pPr>
            <a:r>
              <a:rPr lang="sv-SE" sz="1400" smtClean="0"/>
              <a:t>En besvärande slutsats är att </a:t>
            </a:r>
            <a:r>
              <a:rPr lang="sv-SE" sz="1400" b="1" smtClean="0"/>
              <a:t>initiering, prioritering och genomförande av projekt fortfarande inte görs utifrån upparbetade kunskaper och erfarenheter! </a:t>
            </a:r>
            <a:r>
              <a:rPr lang="sv-SE" sz="1400" smtClean="0"/>
              <a:t>Genomförandet präglas av ad hoc hantering och användning av ”tyst kunskap”, mindre av systematisk prövning av projekten mot ”best practice”, ”world-class” o.s.v.</a:t>
            </a:r>
            <a:endParaRPr lang="en-GB" sz="14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Platshållare för bildnummer 3"/>
          <p:cNvSpPr>
            <a:spLocks noGrp="1"/>
          </p:cNvSpPr>
          <p:nvPr>
            <p:ph type="sldNum" sz="quarter" idx="12"/>
          </p:nvPr>
        </p:nvSpPr>
        <p:spPr>
          <a:noFill/>
          <a:ln>
            <a:miter lim="800000"/>
            <a:headEnd/>
            <a:tailEnd/>
          </a:ln>
        </p:spPr>
        <p:txBody>
          <a:bodyPr/>
          <a:lstStyle/>
          <a:p>
            <a:fld id="{AF1FD082-A593-48A7-A100-B0C9E2182E6B}" type="slidenum">
              <a:rPr lang="en-US" smtClean="0"/>
              <a:pPr/>
              <a:t>5</a:t>
            </a:fld>
            <a:endParaRPr lang="en-US" smtClean="0"/>
          </a:p>
        </p:txBody>
      </p:sp>
      <p:sp>
        <p:nvSpPr>
          <p:cNvPr id="22530" name="Platshållare för bildnummer 5"/>
          <p:cNvSpPr txBox="1">
            <a:spLocks noGrp="1"/>
          </p:cNvSpPr>
          <p:nvPr/>
        </p:nvSpPr>
        <p:spPr bwMode="auto">
          <a:xfrm>
            <a:off x="5997575" y="6456363"/>
            <a:ext cx="1079500" cy="360362"/>
          </a:xfrm>
          <a:prstGeom prst="rect">
            <a:avLst/>
          </a:prstGeom>
          <a:noFill/>
          <a:ln w="9525">
            <a:noFill/>
            <a:miter lim="800000"/>
            <a:headEnd/>
            <a:tailEnd/>
          </a:ln>
        </p:spPr>
        <p:txBody>
          <a:bodyPr wrap="none" anchor="ctr"/>
          <a:lstStyle/>
          <a:p>
            <a:fld id="{BF777100-F532-4471-82C3-468C2EFDFDB5}" type="slidenum">
              <a:rPr lang="en-US" sz="700" b="1"/>
              <a:pPr/>
              <a:t>5</a:t>
            </a:fld>
            <a:endParaRPr lang="en-US" sz="700" b="1"/>
          </a:p>
        </p:txBody>
      </p:sp>
      <p:sp>
        <p:nvSpPr>
          <p:cNvPr id="22531" name="Rectangle 2"/>
          <p:cNvSpPr>
            <a:spLocks noGrp="1" noChangeArrowheads="1"/>
          </p:cNvSpPr>
          <p:nvPr>
            <p:ph type="title" idx="4294967295"/>
          </p:nvPr>
        </p:nvSpPr>
        <p:spPr>
          <a:xfrm>
            <a:off x="423863" y="1066800"/>
            <a:ext cx="8720137" cy="773113"/>
          </a:xfrm>
        </p:spPr>
        <p:txBody>
          <a:bodyPr/>
          <a:lstStyle/>
          <a:p>
            <a:pPr eaLnBrk="1" hangingPunct="1"/>
            <a:r>
              <a:rPr lang="sv-SE" sz="2800" b="0" smtClean="0"/>
              <a:t>Slutsatser från följeforskningen i de åtta</a:t>
            </a:r>
            <a:br>
              <a:rPr lang="sv-SE" sz="2800" b="0" smtClean="0"/>
            </a:br>
            <a:r>
              <a:rPr lang="sv-SE" sz="2800" b="0" smtClean="0"/>
              <a:t>programmen:</a:t>
            </a:r>
          </a:p>
        </p:txBody>
      </p:sp>
      <p:sp>
        <p:nvSpPr>
          <p:cNvPr id="22532" name="Rectangle 3"/>
          <p:cNvSpPr>
            <a:spLocks noGrp="1" noChangeArrowheads="1"/>
          </p:cNvSpPr>
          <p:nvPr>
            <p:ph type="body" idx="4294967295"/>
          </p:nvPr>
        </p:nvSpPr>
        <p:spPr>
          <a:xfrm>
            <a:off x="1822450" y="2266950"/>
            <a:ext cx="6500813" cy="3814763"/>
          </a:xfrm>
        </p:spPr>
        <p:txBody>
          <a:bodyPr/>
          <a:lstStyle/>
          <a:p>
            <a:pPr eaLnBrk="1" hangingPunct="1"/>
            <a:r>
              <a:rPr lang="sv-SE" sz="1400" b="1" smtClean="0"/>
              <a:t>Projekt för ökat entreprenörskap och näringslivsutveckling har svårt att leva upp till kraven på att vara nyskapande. </a:t>
            </a:r>
            <a:r>
              <a:rPr lang="sv-SE" sz="1400" smtClean="0"/>
              <a:t>Entreprenörskapsinsatserna och stödet till näringslivsutveckling är alltför breda. De har snarare inriktats mot att få fram fler ”levebrödsföretag” än entreprenörskap i innovationsföretag och stöd till utveckling av tillväxtföretag i linje med den nationella strategin. Resurserna har gått till relativt traditionella genomförare som inte tillfört särskilt mycket nya kunskaper, exempelvis om stöd till växande, innovativa medelstora företag.</a:t>
            </a:r>
          </a:p>
          <a:p>
            <a:pPr eaLnBrk="1" hangingPunct="1"/>
            <a:r>
              <a:rPr lang="sv-SE" sz="1400" b="1" i="1" smtClean="0"/>
              <a:t>Erfarenheter från entreprenörskapsprojekten förs allt för sällan in i reguljär verksamhet</a:t>
            </a:r>
            <a:r>
              <a:rPr lang="sv-SE" sz="1400" smtClean="0"/>
              <a:t>.</a:t>
            </a:r>
          </a:p>
          <a:p>
            <a:pPr eaLnBrk="1" hangingPunct="1"/>
            <a:r>
              <a:rPr lang="sv-SE" sz="1400" b="1" i="1" smtClean="0"/>
              <a:t>Entreprenörskapsinsatser som drivs integrerat i innovationsprojekt är mer framgångsrika i relation till de övergripande målen för strukturfonderna jämfört med projekt som bara fokuserar entreprenörskap i sig.</a:t>
            </a:r>
            <a:endParaRPr lang="sv-SE" sz="1400" smtClean="0"/>
          </a:p>
          <a:p>
            <a:pPr eaLnBrk="1" hangingPunct="1"/>
            <a:endParaRPr lang="en-GB"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Platshållare för bildnummer 3"/>
          <p:cNvSpPr>
            <a:spLocks noGrp="1"/>
          </p:cNvSpPr>
          <p:nvPr>
            <p:ph type="sldNum" sz="quarter" idx="12"/>
          </p:nvPr>
        </p:nvSpPr>
        <p:spPr>
          <a:noFill/>
          <a:ln>
            <a:miter lim="800000"/>
            <a:headEnd/>
            <a:tailEnd/>
          </a:ln>
        </p:spPr>
        <p:txBody>
          <a:bodyPr/>
          <a:lstStyle/>
          <a:p>
            <a:fld id="{1D4A43E2-F582-4C05-A0BA-FCFE9D9EFF3A}" type="slidenum">
              <a:rPr lang="en-US" smtClean="0"/>
              <a:pPr/>
              <a:t>6</a:t>
            </a:fld>
            <a:endParaRPr lang="en-US" smtClean="0"/>
          </a:p>
        </p:txBody>
      </p:sp>
      <p:sp>
        <p:nvSpPr>
          <p:cNvPr id="23554" name="Platshållare för bildnummer 5"/>
          <p:cNvSpPr txBox="1">
            <a:spLocks noGrp="1"/>
          </p:cNvSpPr>
          <p:nvPr/>
        </p:nvSpPr>
        <p:spPr bwMode="auto">
          <a:xfrm>
            <a:off x="5997575" y="6456363"/>
            <a:ext cx="1079500" cy="360362"/>
          </a:xfrm>
          <a:prstGeom prst="rect">
            <a:avLst/>
          </a:prstGeom>
          <a:noFill/>
          <a:ln w="9525">
            <a:noFill/>
            <a:miter lim="800000"/>
            <a:headEnd/>
            <a:tailEnd/>
          </a:ln>
        </p:spPr>
        <p:txBody>
          <a:bodyPr wrap="none" anchor="ctr"/>
          <a:lstStyle/>
          <a:p>
            <a:fld id="{5A0DA7E3-9F26-4ECA-8447-70240B8F9BC3}" type="slidenum">
              <a:rPr lang="en-US" sz="700" b="1"/>
              <a:pPr/>
              <a:t>6</a:t>
            </a:fld>
            <a:endParaRPr lang="en-US" sz="700" b="1"/>
          </a:p>
        </p:txBody>
      </p:sp>
      <p:sp>
        <p:nvSpPr>
          <p:cNvPr id="23555" name="Rectangle 3"/>
          <p:cNvSpPr>
            <a:spLocks noGrp="1" noChangeArrowheads="1"/>
          </p:cNvSpPr>
          <p:nvPr>
            <p:ph type="body" idx="4294967295"/>
          </p:nvPr>
        </p:nvSpPr>
        <p:spPr>
          <a:xfrm>
            <a:off x="1822450" y="2228850"/>
            <a:ext cx="6500813" cy="3814763"/>
          </a:xfrm>
        </p:spPr>
        <p:txBody>
          <a:bodyPr/>
          <a:lstStyle/>
          <a:p>
            <a:pPr eaLnBrk="1" hangingPunct="1"/>
            <a:r>
              <a:rPr lang="sv-SE" sz="1400" b="1" smtClean="0"/>
              <a:t>Insatser för ökad innovationskapacitet är mer nyskapande, experimenterande och framgångsrika! </a:t>
            </a:r>
            <a:r>
              <a:rPr lang="sv-SE" sz="1400" smtClean="0"/>
              <a:t>De mest framgångsrika insatserna handlar om att på olika sätt öka den regionala innovationskapaciteten. En stor satsning, på 2,4 miljarder SEK, har gjorts på ägarkapital i tolv riskkapitalfondsprojekt. Denna satsning infriar ambitionerna att strukturfonderna ska användas för experimentverksamhet .</a:t>
            </a:r>
          </a:p>
          <a:p>
            <a:pPr eaLnBrk="1" hangingPunct="1"/>
            <a:r>
              <a:rPr lang="sv-SE" sz="1400" b="1" i="1" smtClean="0"/>
              <a:t>Förvånansvärt stora resurser går till ”vardagsinnovationer” i stora företag med tanke på de övergripande målen i den nationella strategin att programmen ska stödja nyskapande inom innovativa områden.</a:t>
            </a:r>
            <a:r>
              <a:rPr lang="sv-SE" sz="1400" smtClean="0"/>
              <a:t> Men stöd till vardagsinnovationer är inte nödvändigtvis fel i ljuset av de övergripande målen för sammanhållningspolitiken. De kan vara avgörande för den regionala konkurrenskraften!</a:t>
            </a:r>
          </a:p>
        </p:txBody>
      </p:sp>
      <p:sp>
        <p:nvSpPr>
          <p:cNvPr id="6" name="Rectangle 2"/>
          <p:cNvSpPr txBox="1">
            <a:spLocks noChangeArrowheads="1"/>
          </p:cNvSpPr>
          <p:nvPr/>
        </p:nvSpPr>
        <p:spPr bwMode="auto">
          <a:xfrm>
            <a:off x="423863" y="1066800"/>
            <a:ext cx="8720137" cy="773113"/>
          </a:xfrm>
          <a:prstGeom prst="rect">
            <a:avLst/>
          </a:prstGeom>
          <a:noFill/>
          <a:ln w="9525">
            <a:noFill/>
            <a:miter lim="800000"/>
            <a:headEnd/>
            <a:tailEnd/>
          </a:ln>
        </p:spPr>
        <p:txBody>
          <a:bodyPr wrap="none"/>
          <a:lstStyle/>
          <a:p>
            <a:pPr>
              <a:lnSpc>
                <a:spcPct val="105000"/>
              </a:lnSpc>
              <a:defRPr/>
            </a:pPr>
            <a:r>
              <a:rPr lang="sv-SE" sz="2800" kern="0">
                <a:solidFill>
                  <a:schemeClr val="tx2"/>
                </a:solidFill>
                <a:latin typeface="+mj-lt"/>
                <a:ea typeface="+mj-ea"/>
                <a:cs typeface="+mj-cs"/>
              </a:rPr>
              <a:t>Slutsatser från följeforskningen i de åtta</a:t>
            </a:r>
            <a:br>
              <a:rPr lang="sv-SE" sz="2800" kern="0">
                <a:solidFill>
                  <a:schemeClr val="tx2"/>
                </a:solidFill>
                <a:latin typeface="+mj-lt"/>
                <a:ea typeface="+mj-ea"/>
                <a:cs typeface="+mj-cs"/>
              </a:rPr>
            </a:br>
            <a:r>
              <a:rPr lang="sv-SE" sz="2800" kern="0">
                <a:solidFill>
                  <a:schemeClr val="tx2"/>
                </a:solidFill>
                <a:latin typeface="+mj-lt"/>
                <a:ea typeface="+mj-ea"/>
                <a:cs typeface="+mj-cs"/>
              </a:rPr>
              <a:t>programmen:</a:t>
            </a:r>
            <a:endParaRPr lang="sv-SE" sz="2800" kern="0" dirty="0">
              <a:solidFill>
                <a:schemeClr val="tx2"/>
              </a:solidFill>
              <a:latin typeface="+mj-lt"/>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Platshållare för bildnummer 3"/>
          <p:cNvSpPr>
            <a:spLocks noGrp="1"/>
          </p:cNvSpPr>
          <p:nvPr>
            <p:ph type="sldNum" sz="quarter" idx="12"/>
          </p:nvPr>
        </p:nvSpPr>
        <p:spPr>
          <a:noFill/>
          <a:ln>
            <a:miter lim="800000"/>
            <a:headEnd/>
            <a:tailEnd/>
          </a:ln>
        </p:spPr>
        <p:txBody>
          <a:bodyPr/>
          <a:lstStyle/>
          <a:p>
            <a:fld id="{2DE13588-7CCF-4AB1-AFEA-E1FC64E821BB}" type="slidenum">
              <a:rPr lang="en-US" smtClean="0"/>
              <a:pPr/>
              <a:t>7</a:t>
            </a:fld>
            <a:endParaRPr lang="en-US" smtClean="0"/>
          </a:p>
        </p:txBody>
      </p:sp>
      <p:sp>
        <p:nvSpPr>
          <p:cNvPr id="24578" name="Platshållare för bildnummer 5"/>
          <p:cNvSpPr txBox="1">
            <a:spLocks noGrp="1"/>
          </p:cNvSpPr>
          <p:nvPr/>
        </p:nvSpPr>
        <p:spPr bwMode="auto">
          <a:xfrm>
            <a:off x="5997575" y="6456363"/>
            <a:ext cx="1079500" cy="360362"/>
          </a:xfrm>
          <a:prstGeom prst="rect">
            <a:avLst/>
          </a:prstGeom>
          <a:noFill/>
          <a:ln w="9525">
            <a:noFill/>
            <a:miter lim="800000"/>
            <a:headEnd/>
            <a:tailEnd/>
          </a:ln>
        </p:spPr>
        <p:txBody>
          <a:bodyPr wrap="none" anchor="ctr"/>
          <a:lstStyle/>
          <a:p>
            <a:fld id="{12153A23-88F3-4C1E-A544-2BC27FED3EEF}" type="slidenum">
              <a:rPr lang="en-US" sz="700" b="1"/>
              <a:pPr/>
              <a:t>7</a:t>
            </a:fld>
            <a:endParaRPr lang="en-US" sz="700" b="1"/>
          </a:p>
        </p:txBody>
      </p:sp>
      <p:sp>
        <p:nvSpPr>
          <p:cNvPr id="24579" name="Rectangle 3"/>
          <p:cNvSpPr>
            <a:spLocks noGrp="1" noChangeArrowheads="1"/>
          </p:cNvSpPr>
          <p:nvPr>
            <p:ph type="body" idx="4294967295"/>
          </p:nvPr>
        </p:nvSpPr>
        <p:spPr>
          <a:xfrm>
            <a:off x="1822450" y="2209800"/>
            <a:ext cx="6500813" cy="3814763"/>
          </a:xfrm>
        </p:spPr>
        <p:txBody>
          <a:bodyPr/>
          <a:lstStyle/>
          <a:p>
            <a:pPr eaLnBrk="1" hangingPunct="1"/>
            <a:r>
              <a:rPr lang="sv-SE" sz="1400" b="1" i="1" smtClean="0"/>
              <a:t>En slutsats är att strukturfondsprojekten innebär att regionala innovationssystem blir mer klusterdynamiska.</a:t>
            </a:r>
            <a:r>
              <a:rPr lang="sv-SE" sz="1400" smtClean="0"/>
              <a:t> När ”triple-helix-projekt” har initierats från forskarsamhället/akademin behövs åtgärder som gör innovationssystemen mer entreprenörskapsstödjande, fördjupar samarbetet med näringslivet utifrån företagens behov och uppmuntrande till kompetensmobilitet mellan akademi och näringsliv.</a:t>
            </a:r>
          </a:p>
          <a:p>
            <a:pPr eaLnBrk="1" hangingPunct="1"/>
            <a:r>
              <a:rPr lang="sv-SE" sz="1400" b="1" smtClean="0"/>
              <a:t>Hittills har dock inte innovationsprojekt inneburit investeringsobjekt för riskkapitalprojekten, även om de inneburit att ett antal investeringar gjorts som inte skulle blivit av.</a:t>
            </a:r>
            <a:endParaRPr lang="sv-SE" sz="1400" smtClean="0"/>
          </a:p>
          <a:p>
            <a:pPr eaLnBrk="1" hangingPunct="1"/>
            <a:r>
              <a:rPr lang="sv-SE" sz="1400" b="1" smtClean="0"/>
              <a:t>I de regionala innovationsmiljöerna knyts både stora företag, SMEs och myndigheter samman med högskolor och universitet!</a:t>
            </a:r>
            <a:r>
              <a:rPr lang="sv-SE" sz="1400" smtClean="0"/>
              <a:t>!</a:t>
            </a:r>
          </a:p>
          <a:p>
            <a:pPr eaLnBrk="1" hangingPunct="1"/>
            <a:r>
              <a:rPr lang="sv-SE" sz="1400" b="1" smtClean="0"/>
              <a:t>Men med högskolor och universitet som projektägare riskerar forskningslogiken att dominera över innovationslogiken.</a:t>
            </a:r>
          </a:p>
          <a:p>
            <a:pPr eaLnBrk="1" hangingPunct="1"/>
            <a:r>
              <a:rPr lang="sv-SE" sz="1400" b="1" smtClean="0"/>
              <a:t>Det skulle behövas mer experimenterande med alternativt ägande av strukturfondsprojekten för att stärka innovationslogiken.</a:t>
            </a:r>
          </a:p>
        </p:txBody>
      </p:sp>
      <p:sp>
        <p:nvSpPr>
          <p:cNvPr id="6" name="Rectangle 2"/>
          <p:cNvSpPr txBox="1">
            <a:spLocks noChangeArrowheads="1"/>
          </p:cNvSpPr>
          <p:nvPr/>
        </p:nvSpPr>
        <p:spPr bwMode="auto">
          <a:xfrm>
            <a:off x="423863" y="1066800"/>
            <a:ext cx="8720137" cy="773113"/>
          </a:xfrm>
          <a:prstGeom prst="rect">
            <a:avLst/>
          </a:prstGeom>
          <a:noFill/>
          <a:ln w="9525">
            <a:noFill/>
            <a:miter lim="800000"/>
            <a:headEnd/>
            <a:tailEnd/>
          </a:ln>
        </p:spPr>
        <p:txBody>
          <a:bodyPr wrap="none"/>
          <a:lstStyle/>
          <a:p>
            <a:pPr>
              <a:lnSpc>
                <a:spcPct val="105000"/>
              </a:lnSpc>
              <a:defRPr/>
            </a:pPr>
            <a:r>
              <a:rPr lang="sv-SE" sz="2800" kern="0">
                <a:solidFill>
                  <a:schemeClr val="tx2"/>
                </a:solidFill>
                <a:latin typeface="+mj-lt"/>
                <a:ea typeface="+mj-ea"/>
                <a:cs typeface="+mj-cs"/>
              </a:rPr>
              <a:t>Slutsatser från följeforskningen i de åtta</a:t>
            </a:r>
            <a:br>
              <a:rPr lang="sv-SE" sz="2800" kern="0">
                <a:solidFill>
                  <a:schemeClr val="tx2"/>
                </a:solidFill>
                <a:latin typeface="+mj-lt"/>
                <a:ea typeface="+mj-ea"/>
                <a:cs typeface="+mj-cs"/>
              </a:rPr>
            </a:br>
            <a:r>
              <a:rPr lang="sv-SE" sz="2800" kern="0">
                <a:solidFill>
                  <a:schemeClr val="tx2"/>
                </a:solidFill>
                <a:latin typeface="+mj-lt"/>
                <a:ea typeface="+mj-ea"/>
                <a:cs typeface="+mj-cs"/>
              </a:rPr>
              <a:t>programmen:</a:t>
            </a:r>
            <a:endParaRPr lang="sv-SE" sz="2800" kern="0" dirty="0">
              <a:solidFill>
                <a:schemeClr val="tx2"/>
              </a:solidFill>
              <a:latin typeface="+mj-lt"/>
              <a:ea typeface="+mj-ea"/>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Platshållare för bildnummer 3"/>
          <p:cNvSpPr>
            <a:spLocks noGrp="1"/>
          </p:cNvSpPr>
          <p:nvPr>
            <p:ph type="sldNum" sz="quarter" idx="12"/>
          </p:nvPr>
        </p:nvSpPr>
        <p:spPr>
          <a:noFill/>
          <a:ln>
            <a:miter lim="800000"/>
            <a:headEnd/>
            <a:tailEnd/>
          </a:ln>
        </p:spPr>
        <p:txBody>
          <a:bodyPr/>
          <a:lstStyle/>
          <a:p>
            <a:fld id="{6BA0CF0D-9882-405A-982C-D96DE9FD1225}" type="slidenum">
              <a:rPr lang="en-US" smtClean="0"/>
              <a:pPr/>
              <a:t>8</a:t>
            </a:fld>
            <a:endParaRPr lang="en-US" smtClean="0"/>
          </a:p>
        </p:txBody>
      </p:sp>
      <p:sp>
        <p:nvSpPr>
          <p:cNvPr id="25602" name="Platshållare för bildnummer 5"/>
          <p:cNvSpPr txBox="1">
            <a:spLocks noGrp="1"/>
          </p:cNvSpPr>
          <p:nvPr/>
        </p:nvSpPr>
        <p:spPr bwMode="auto">
          <a:xfrm>
            <a:off x="5997575" y="6456363"/>
            <a:ext cx="1079500" cy="360362"/>
          </a:xfrm>
          <a:prstGeom prst="rect">
            <a:avLst/>
          </a:prstGeom>
          <a:noFill/>
          <a:ln w="9525">
            <a:noFill/>
            <a:miter lim="800000"/>
            <a:headEnd/>
            <a:tailEnd/>
          </a:ln>
        </p:spPr>
        <p:txBody>
          <a:bodyPr wrap="none" anchor="ctr"/>
          <a:lstStyle/>
          <a:p>
            <a:fld id="{D4FC02A6-E5FA-4F9F-9AF9-77B085FE5D4C}" type="slidenum">
              <a:rPr lang="en-US" sz="700" b="1"/>
              <a:pPr/>
              <a:t>8</a:t>
            </a:fld>
            <a:endParaRPr lang="en-US" sz="700" b="1"/>
          </a:p>
        </p:txBody>
      </p:sp>
      <p:sp>
        <p:nvSpPr>
          <p:cNvPr id="25603" name="Rectangle 3"/>
          <p:cNvSpPr>
            <a:spLocks noGrp="1" noChangeArrowheads="1"/>
          </p:cNvSpPr>
          <p:nvPr>
            <p:ph type="body" idx="4294967295"/>
          </p:nvPr>
        </p:nvSpPr>
        <p:spPr>
          <a:xfrm>
            <a:off x="1812925" y="2171700"/>
            <a:ext cx="6500813" cy="3814763"/>
          </a:xfrm>
        </p:spPr>
        <p:txBody>
          <a:bodyPr/>
          <a:lstStyle/>
          <a:p>
            <a:pPr eaLnBrk="1" hangingPunct="1"/>
            <a:r>
              <a:rPr lang="sv-SE" sz="1400" b="1" smtClean="0"/>
              <a:t>Ett</a:t>
            </a:r>
            <a:r>
              <a:rPr lang="sv-SE" sz="1400" b="1" i="1" smtClean="0"/>
              <a:t> </a:t>
            </a:r>
            <a:r>
              <a:rPr lang="sv-SE" sz="1400" b="1" smtClean="0"/>
              <a:t>”performance-oriented implementation” borde handla om hur strukturfondsprojekten ger stöd i senare skeden i innovationsprocesserna, när produkter, tjänster och processer kan leda till kommersiella genombrott</a:t>
            </a:r>
            <a:r>
              <a:rPr lang="sv-SE" sz="1400" smtClean="0"/>
              <a:t>.</a:t>
            </a:r>
          </a:p>
          <a:p>
            <a:pPr eaLnBrk="1" hangingPunct="1"/>
            <a:r>
              <a:rPr lang="sv-SE" sz="1400" b="1" smtClean="0"/>
              <a:t>De horisontella kriterierna spelar inte allt för stor roll i programgenomförandet! </a:t>
            </a:r>
            <a:r>
              <a:rPr lang="sv-SE" sz="1400" smtClean="0"/>
              <a:t>De ska enligt programmet medverka till att miljö, jämställdhet och mångfald/integration ger stöd hållbar tillväxt. De har knappast använts för att främja tillväxten regionalt, trots att det var avsikten. Däremot har de använts för lika möjligheter  och att motverka diskriminering.</a:t>
            </a:r>
            <a:endParaRPr lang="sv-SE" sz="1400" b="1" smtClean="0"/>
          </a:p>
          <a:p>
            <a:pPr eaLnBrk="1" hangingPunct="1"/>
            <a:r>
              <a:rPr lang="sv-SE" sz="1400" b="1" smtClean="0"/>
              <a:t>Bristerna är stora i uppföljnings- och indikatorsystemet – reliabilitet, validitet, dödvikt och rena logiska fel föreligger (jämför Findit).</a:t>
            </a:r>
          </a:p>
          <a:p>
            <a:pPr eaLnBrk="1" hangingPunct="1"/>
            <a:r>
              <a:rPr lang="sv-SE" sz="1400" b="1" smtClean="0"/>
              <a:t>Ett effektivare genomförande kräver smart specialisering; färre likartade projekt i olika programområden; mer samarbete mellan projekt; tydligare brobyggande mellan strukturfondsprogrammen och forskningsprogrammen o.s.v.</a:t>
            </a:r>
            <a:endParaRPr lang="sv-SE" sz="1400" smtClean="0"/>
          </a:p>
        </p:txBody>
      </p:sp>
      <p:sp>
        <p:nvSpPr>
          <p:cNvPr id="6" name="Rectangle 2"/>
          <p:cNvSpPr txBox="1">
            <a:spLocks noChangeArrowheads="1"/>
          </p:cNvSpPr>
          <p:nvPr/>
        </p:nvSpPr>
        <p:spPr bwMode="auto">
          <a:xfrm>
            <a:off x="423863" y="1066800"/>
            <a:ext cx="8720137" cy="773113"/>
          </a:xfrm>
          <a:prstGeom prst="rect">
            <a:avLst/>
          </a:prstGeom>
          <a:noFill/>
          <a:ln w="9525">
            <a:noFill/>
            <a:miter lim="800000"/>
            <a:headEnd/>
            <a:tailEnd/>
          </a:ln>
        </p:spPr>
        <p:txBody>
          <a:bodyPr wrap="none"/>
          <a:lstStyle/>
          <a:p>
            <a:pPr>
              <a:lnSpc>
                <a:spcPct val="105000"/>
              </a:lnSpc>
              <a:defRPr/>
            </a:pPr>
            <a:r>
              <a:rPr lang="sv-SE" sz="2800" kern="0" dirty="0">
                <a:solidFill>
                  <a:schemeClr val="tx2"/>
                </a:solidFill>
                <a:latin typeface="+mj-lt"/>
                <a:ea typeface="+mj-ea"/>
                <a:cs typeface="+mj-cs"/>
              </a:rPr>
              <a:t>Slutsatser från följeforskningen i de åtta</a:t>
            </a:r>
            <a:br>
              <a:rPr lang="sv-SE" sz="2800" kern="0" dirty="0">
                <a:solidFill>
                  <a:schemeClr val="tx2"/>
                </a:solidFill>
                <a:latin typeface="+mj-lt"/>
                <a:ea typeface="+mj-ea"/>
                <a:cs typeface="+mj-cs"/>
              </a:rPr>
            </a:br>
            <a:r>
              <a:rPr lang="sv-SE" sz="2800" kern="0" dirty="0">
                <a:solidFill>
                  <a:schemeClr val="tx2"/>
                </a:solidFill>
                <a:latin typeface="+mj-lt"/>
                <a:ea typeface="+mj-ea"/>
                <a:cs typeface="+mj-cs"/>
              </a:rPr>
              <a:t>programmen: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Platshållare för bildnummer 3"/>
          <p:cNvSpPr>
            <a:spLocks noGrp="1"/>
          </p:cNvSpPr>
          <p:nvPr>
            <p:ph type="sldNum" sz="quarter" idx="12"/>
          </p:nvPr>
        </p:nvSpPr>
        <p:spPr>
          <a:noFill/>
          <a:ln>
            <a:miter lim="800000"/>
            <a:headEnd/>
            <a:tailEnd/>
          </a:ln>
        </p:spPr>
        <p:txBody>
          <a:bodyPr/>
          <a:lstStyle/>
          <a:p>
            <a:fld id="{BBA89209-1806-4E73-A232-79965E0EEFE3}" type="slidenum">
              <a:rPr lang="en-US" smtClean="0"/>
              <a:pPr/>
              <a:t>9</a:t>
            </a:fld>
            <a:endParaRPr lang="en-US" smtClean="0"/>
          </a:p>
        </p:txBody>
      </p:sp>
      <p:sp>
        <p:nvSpPr>
          <p:cNvPr id="26626" name="Platshållare för bildnummer 5"/>
          <p:cNvSpPr txBox="1">
            <a:spLocks noGrp="1"/>
          </p:cNvSpPr>
          <p:nvPr/>
        </p:nvSpPr>
        <p:spPr bwMode="auto">
          <a:xfrm>
            <a:off x="5997575" y="6456363"/>
            <a:ext cx="1079500" cy="360362"/>
          </a:xfrm>
          <a:prstGeom prst="rect">
            <a:avLst/>
          </a:prstGeom>
          <a:noFill/>
          <a:ln w="9525">
            <a:noFill/>
            <a:miter lim="800000"/>
            <a:headEnd/>
            <a:tailEnd/>
          </a:ln>
        </p:spPr>
        <p:txBody>
          <a:bodyPr wrap="none" anchor="ctr"/>
          <a:lstStyle/>
          <a:p>
            <a:fld id="{467129C2-B595-45D9-A07D-89975D183DAA}" type="slidenum">
              <a:rPr lang="en-US" sz="700" b="1"/>
              <a:pPr/>
              <a:t>9</a:t>
            </a:fld>
            <a:endParaRPr lang="en-US" sz="700" b="1"/>
          </a:p>
        </p:txBody>
      </p:sp>
      <p:sp>
        <p:nvSpPr>
          <p:cNvPr id="26627" name="Rectangle 2"/>
          <p:cNvSpPr>
            <a:spLocks noGrp="1" noChangeArrowheads="1"/>
          </p:cNvSpPr>
          <p:nvPr>
            <p:ph type="title" idx="4294967295"/>
          </p:nvPr>
        </p:nvSpPr>
        <p:spPr>
          <a:xfrm>
            <a:off x="442913" y="1095375"/>
            <a:ext cx="7072312" cy="544513"/>
          </a:xfrm>
        </p:spPr>
        <p:txBody>
          <a:bodyPr/>
          <a:lstStyle/>
          <a:p>
            <a:pPr eaLnBrk="1" hangingPunct="1"/>
            <a:r>
              <a:rPr lang="sv-SE" sz="2800" b="0" smtClean="0"/>
              <a:t>Projektföljeforskningen:</a:t>
            </a:r>
          </a:p>
        </p:txBody>
      </p:sp>
      <p:sp>
        <p:nvSpPr>
          <p:cNvPr id="26628" name="Rectangle 3"/>
          <p:cNvSpPr>
            <a:spLocks noGrp="1" noChangeArrowheads="1"/>
          </p:cNvSpPr>
          <p:nvPr>
            <p:ph type="body" idx="4294967295"/>
          </p:nvPr>
        </p:nvSpPr>
        <p:spPr>
          <a:xfrm>
            <a:off x="1803400" y="2055813"/>
            <a:ext cx="6424613" cy="3616325"/>
          </a:xfrm>
        </p:spPr>
        <p:txBody>
          <a:bodyPr/>
          <a:lstStyle/>
          <a:p>
            <a:pPr>
              <a:spcBef>
                <a:spcPct val="20000"/>
              </a:spcBef>
              <a:buFont typeface="Wingdings" pitchFamily="2" charset="2"/>
              <a:buChar char="Ø"/>
            </a:pPr>
            <a:r>
              <a:rPr lang="sv-SE" sz="1400" i="1" smtClean="0">
                <a:solidFill>
                  <a:srgbClr val="000000"/>
                </a:solidFill>
              </a:rPr>
              <a:t>Formativ, dvs. processbaserad, sker löpande och studerar måluppfyllelse men är medveten om att målen kan förändras över tid;</a:t>
            </a:r>
          </a:p>
          <a:p>
            <a:pPr>
              <a:spcBef>
                <a:spcPct val="20000"/>
              </a:spcBef>
              <a:buFont typeface="Wingdings" pitchFamily="2" charset="2"/>
              <a:buChar char="Ø"/>
            </a:pPr>
            <a:r>
              <a:rPr lang="sv-SE" sz="1400" i="1" smtClean="0">
                <a:solidFill>
                  <a:srgbClr val="000000"/>
                </a:solidFill>
              </a:rPr>
              <a:t>studerar samband mellan process och resultat;</a:t>
            </a:r>
          </a:p>
          <a:p>
            <a:pPr>
              <a:spcBef>
                <a:spcPct val="20000"/>
              </a:spcBef>
              <a:buFont typeface="Wingdings" pitchFamily="2" charset="2"/>
              <a:buChar char="Ø"/>
            </a:pPr>
            <a:r>
              <a:rPr lang="sv-SE" sz="1400" i="1" smtClean="0">
                <a:solidFill>
                  <a:srgbClr val="000000"/>
                </a:solidFill>
              </a:rPr>
              <a:t>är kritiskt granskande och kommer in tidigt i ett projekt;</a:t>
            </a:r>
          </a:p>
          <a:p>
            <a:pPr>
              <a:spcBef>
                <a:spcPct val="20000"/>
              </a:spcBef>
              <a:buFont typeface="Wingdings" pitchFamily="2" charset="2"/>
              <a:buChar char="Ø"/>
            </a:pPr>
            <a:r>
              <a:rPr lang="sv-SE" sz="1400" i="1" smtClean="0">
                <a:solidFill>
                  <a:srgbClr val="000000"/>
                </a:solidFill>
              </a:rPr>
              <a:t>kräver en närhet till deltagarna och deras engagemang, ska vara till direkt nytta för olika berörda;</a:t>
            </a:r>
          </a:p>
          <a:p>
            <a:pPr>
              <a:spcBef>
                <a:spcPct val="20000"/>
              </a:spcBef>
              <a:buFont typeface="Wingdings" pitchFamily="2" charset="2"/>
              <a:buChar char="Ø"/>
            </a:pPr>
            <a:r>
              <a:rPr lang="sv-SE" sz="1400" i="1" smtClean="0">
                <a:solidFill>
                  <a:srgbClr val="000000"/>
                </a:solidFill>
              </a:rPr>
              <a:t>förutsätter en kontinuerlig återkoppling som kan ske med olika ambitionsnivåer,</a:t>
            </a:r>
          </a:p>
          <a:p>
            <a:pPr>
              <a:spcBef>
                <a:spcPct val="20000"/>
              </a:spcBef>
              <a:buFont typeface="Wingdings" pitchFamily="2" charset="2"/>
              <a:buChar char="Ø"/>
            </a:pPr>
            <a:r>
              <a:rPr lang="sv-SE" sz="1400" i="1" smtClean="0">
                <a:solidFill>
                  <a:srgbClr val="000000"/>
                </a:solidFill>
              </a:rPr>
              <a:t>skapar samverkan och gemensam kunskapsbildning mellan olika aktörer;</a:t>
            </a:r>
          </a:p>
          <a:p>
            <a:pPr>
              <a:spcBef>
                <a:spcPct val="20000"/>
              </a:spcBef>
              <a:buFont typeface="Wingdings" pitchFamily="2" charset="2"/>
              <a:buChar char="Ø"/>
            </a:pPr>
            <a:r>
              <a:rPr lang="sv-SE" sz="1400" i="1" smtClean="0">
                <a:solidFill>
                  <a:srgbClr val="000000"/>
                </a:solidFill>
              </a:rPr>
              <a:t>ger upphov till multiplikatoreffekter som leder till utvecklingsinriktat lärande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illväxtverket_EU_eng">
  <a:themeElements>
    <a:clrScheme name="Tillväxtverket_EU_eng 1">
      <a:dk1>
        <a:srgbClr val="000000"/>
      </a:dk1>
      <a:lt1>
        <a:srgbClr val="FFFFFF"/>
      </a:lt1>
      <a:dk2>
        <a:srgbClr val="2DAFD6"/>
      </a:dk2>
      <a:lt2>
        <a:srgbClr val="8A918F"/>
      </a:lt2>
      <a:accent1>
        <a:srgbClr val="006E88"/>
      </a:accent1>
      <a:accent2>
        <a:srgbClr val="2DAFD6"/>
      </a:accent2>
      <a:accent3>
        <a:srgbClr val="FFFFFF"/>
      </a:accent3>
      <a:accent4>
        <a:srgbClr val="000000"/>
      </a:accent4>
      <a:accent5>
        <a:srgbClr val="AABAC3"/>
      </a:accent5>
      <a:accent6>
        <a:srgbClr val="289EC2"/>
      </a:accent6>
      <a:hlink>
        <a:srgbClr val="8A918F"/>
      </a:hlink>
      <a:folHlink>
        <a:srgbClr val="D0CFCE"/>
      </a:folHlink>
    </a:clrScheme>
    <a:fontScheme name="Tillväxtverket_EU_eng">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Tillväxtverket_EU_eng 1">
        <a:dk1>
          <a:srgbClr val="000000"/>
        </a:dk1>
        <a:lt1>
          <a:srgbClr val="FFFFFF"/>
        </a:lt1>
        <a:dk2>
          <a:srgbClr val="2DAFD6"/>
        </a:dk2>
        <a:lt2>
          <a:srgbClr val="8A918F"/>
        </a:lt2>
        <a:accent1>
          <a:srgbClr val="006E88"/>
        </a:accent1>
        <a:accent2>
          <a:srgbClr val="2DAFD6"/>
        </a:accent2>
        <a:accent3>
          <a:srgbClr val="FFFFFF"/>
        </a:accent3>
        <a:accent4>
          <a:srgbClr val="000000"/>
        </a:accent4>
        <a:accent5>
          <a:srgbClr val="AABAC3"/>
        </a:accent5>
        <a:accent6>
          <a:srgbClr val="289EC2"/>
        </a:accent6>
        <a:hlink>
          <a:srgbClr val="8A918F"/>
        </a:hlink>
        <a:folHlink>
          <a:srgbClr val="D0CFC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Tillväxtverket_EU_eng</Template>
  <TotalTime>3288</TotalTime>
  <Words>1711</Words>
  <Application>Microsoft Office PowerPoint</Application>
  <PresentationFormat>On-screen Show (4:3)</PresentationFormat>
  <Paragraphs>125</Paragraphs>
  <Slides>17</Slides>
  <Notes>4</Notes>
  <HiddenSlides>0</HiddenSlides>
  <MMClips>0</MMClips>
  <ScaleCrop>false</ScaleCrop>
  <HeadingPairs>
    <vt:vector size="6" baseType="variant">
      <vt:variant>
        <vt:lpstr>Använt teckensnitt</vt:lpstr>
      </vt:variant>
      <vt:variant>
        <vt:i4>3</vt:i4>
      </vt:variant>
      <vt:variant>
        <vt:lpstr>Formgivningsmall</vt:lpstr>
      </vt:variant>
      <vt:variant>
        <vt:i4>2</vt:i4>
      </vt:variant>
      <vt:variant>
        <vt:lpstr>Bildrubriker</vt:lpstr>
      </vt:variant>
      <vt:variant>
        <vt:i4>17</vt:i4>
      </vt:variant>
    </vt:vector>
  </HeadingPairs>
  <TitlesOfParts>
    <vt:vector size="22" baseType="lpstr">
      <vt:lpstr>Arial</vt:lpstr>
      <vt:lpstr>Wingdings</vt:lpstr>
      <vt:lpstr>ヒラギノ角ゴ Pro W3</vt:lpstr>
      <vt:lpstr>Tillväxtverket_EU_eng</vt:lpstr>
      <vt:lpstr>Tillväxtverket_EU_eng</vt:lpstr>
      <vt:lpstr>Slutsatser från följeforskningen</vt:lpstr>
      <vt:lpstr>Nästa programperiod och Europe 2020:</vt:lpstr>
      <vt:lpstr>Denna programperiod,  följeforskning på tre nivåer som givit:</vt:lpstr>
      <vt:lpstr>Slutrapporten från följeforskningen i de bägge genomförandeorganisationerna:</vt:lpstr>
      <vt:lpstr>Slutsatser från följeforskningen i de åtta programmen:</vt:lpstr>
      <vt:lpstr>Bild 6</vt:lpstr>
      <vt:lpstr>Bild 7</vt:lpstr>
      <vt:lpstr>Bild 8</vt:lpstr>
      <vt:lpstr>Projektföljeforskningen:</vt:lpstr>
      <vt:lpstr>Mekanismer för hållbart utvecklingsarbete:</vt:lpstr>
      <vt:lpstr>Slutsatser från projektföljeforskningen, aktivt ägarskap:</vt:lpstr>
      <vt:lpstr>Bild 12</vt:lpstr>
      <vt:lpstr>Bild 13</vt:lpstr>
      <vt:lpstr>Bild 14</vt:lpstr>
      <vt:lpstr>Bild 15</vt:lpstr>
      <vt:lpstr>Bild 16</vt:lpstr>
      <vt:lpstr>Bild 17</vt:lpstr>
    </vt:vector>
  </TitlesOfParts>
  <Company>Tillväxtverket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Programområde</dc:title>
  <dc:creator>agnlar</dc:creator>
  <cp:keywords>PowerPointmall - Tvv_EU_Eng</cp:keywords>
  <dc:description>Maj 2009 i Ppt 2003_x000d_
Av: Carin Ländström, 08-556 014 30_x000d_
Emanuel Identity Manuals AB</dc:description>
  <cp:lastModifiedBy>Preferred Customer</cp:lastModifiedBy>
  <cp:revision>319</cp:revision>
  <dcterms:created xsi:type="dcterms:W3CDTF">2010-11-25T09:35:24Z</dcterms:created>
  <dcterms:modified xsi:type="dcterms:W3CDTF">2011-11-28T15:14:32Z</dcterms:modified>
</cp:coreProperties>
</file>