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2" r:id="rId2"/>
    <p:sldId id="261" r:id="rId3"/>
    <p:sldId id="260" r:id="rId4"/>
    <p:sldId id="259" r:id="rId5"/>
    <p:sldId id="258"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65A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34" y="-10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5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27CF5B-D771-4F2E-93DA-8A66E6EA9762}" type="datetimeFigureOut">
              <a:rPr lang="en-GB" smtClean="0"/>
              <a:pPr/>
              <a:t>27/11/2013</a:t>
            </a:fld>
            <a:endParaRPr lang="en-GB"/>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43F6C-0292-4502-B959-D8620D60F09B}" type="slidenum">
              <a:rPr lang="en-GB" smtClean="0"/>
              <a:pPr/>
              <a:t>‹#›</a:t>
            </a:fld>
            <a:endParaRPr lang="en-GB"/>
          </a:p>
        </p:txBody>
      </p:sp>
    </p:spTree>
    <p:extLst>
      <p:ext uri="{BB962C8B-B14F-4D97-AF65-F5344CB8AC3E}">
        <p14:creationId xmlns:p14="http://schemas.microsoft.com/office/powerpoint/2010/main" val="381845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7369F3-BB90-407B-AA76-7223BAED50FF}" type="datetimeFigureOut">
              <a:rPr lang="en-GB" smtClean="0"/>
              <a:pPr/>
              <a:t>27/11/2013</a:t>
            </a:fld>
            <a:endParaRPr lang="en-GB"/>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D8BC0-21C0-4B9E-959F-0DF8AF45C0BD}" type="slidenum">
              <a:rPr lang="en-GB" smtClean="0"/>
              <a:pPr/>
              <a:t>‹#›</a:t>
            </a:fld>
            <a:endParaRPr lang="en-GB"/>
          </a:p>
        </p:txBody>
      </p:sp>
    </p:spTree>
    <p:extLst>
      <p:ext uri="{BB962C8B-B14F-4D97-AF65-F5344CB8AC3E}">
        <p14:creationId xmlns:p14="http://schemas.microsoft.com/office/powerpoint/2010/main" val="416423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AC9D2DEB-DDB2-48E3-8ABF-6729DED2DC35}"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pPr algn="just">
              <a:lnSpc>
                <a:spcPct val="150000"/>
              </a:lnSpc>
              <a:spcBef>
                <a:spcPts val="600"/>
              </a:spcBef>
            </a:pPr>
            <a:r>
              <a:rPr lang="en-GB" sz="1400" i="1" u="sng" dirty="0"/>
              <a:t>A job for the CPMR and its Geographical Commissions</a:t>
            </a:r>
            <a:endParaRPr lang="fr-FR" sz="1400" dirty="0"/>
          </a:p>
          <a:p>
            <a:pPr algn="just">
              <a:lnSpc>
                <a:spcPct val="150000"/>
              </a:lnSpc>
              <a:spcBef>
                <a:spcPts val="600"/>
              </a:spcBef>
            </a:pPr>
            <a:r>
              <a:rPr lang="en-GB" sz="1400" dirty="0"/>
              <a:t>The CPMR will monitor the implementation of the 9 multimodal corridors and the Motorways of the Sea.</a:t>
            </a:r>
            <a:endParaRPr lang="fr-FR" sz="1400" dirty="0"/>
          </a:p>
          <a:p>
            <a:pPr algn="just">
              <a:lnSpc>
                <a:spcPct val="150000"/>
              </a:lnSpc>
              <a:spcBef>
                <a:spcPts val="600"/>
              </a:spcBef>
            </a:pPr>
            <a:r>
              <a:rPr lang="en-GB" sz="1400" dirty="0"/>
              <a:t>With the help of the Geographical Commissions and the Regions (with their contacts in the national Transport Ministries), the CPMR will try to create and update a scoreboard of the corridors which concern the peripheral maritime regions.</a:t>
            </a:r>
            <a:endParaRPr lang="fr-FR" sz="1400" dirty="0"/>
          </a:p>
          <a:p>
            <a:pPr algn="just">
              <a:lnSpc>
                <a:spcPct val="150000"/>
              </a:lnSpc>
              <a:spcBef>
                <a:spcPts val="600"/>
              </a:spcBef>
            </a:pPr>
            <a:r>
              <a:rPr lang="en-GB" sz="1400" dirty="0"/>
              <a:t>A meeting of the CPMR Transport Working Group in early 2014 in Brussels will provide an overview and an update, in the presence of DG Move, on the implementation of the RTE-T/CEF decisions.</a:t>
            </a:r>
            <a:endParaRPr lang="fr-FR" sz="1400" dirty="0"/>
          </a:p>
          <a:p>
            <a:pPr algn="just" fontAlgn="t">
              <a:lnSpc>
                <a:spcPct val="150000"/>
              </a:lnSpc>
              <a:spcBef>
                <a:spcPts val="600"/>
              </a:spcBef>
            </a:pPr>
            <a:r>
              <a:rPr lang="en-GB" sz="1400" dirty="0"/>
              <a:t>The Regions of the Baltic are directly concerned by 4 of the 9 corridors.  We therefore expect their active participation in filling in this scoreboard.</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85800" y="4211960"/>
            <a:ext cx="5486400" cy="4464496"/>
          </a:xfrm>
        </p:spPr>
        <p:txBody>
          <a:bodyPr>
            <a:normAutofit lnSpcReduction="10000"/>
          </a:bodyPr>
          <a:lstStyle/>
          <a:p>
            <a:pPr algn="just">
              <a:lnSpc>
                <a:spcPct val="110000"/>
              </a:lnSpc>
              <a:spcBef>
                <a:spcPts val="600"/>
              </a:spcBef>
            </a:pPr>
            <a:r>
              <a:rPr lang="en-GB" sz="1400" b="1" u="sng" dirty="0"/>
              <a:t>The CPMR and the development of sustainable maritime transport</a:t>
            </a:r>
            <a:endParaRPr lang="fr-FR" sz="1400" dirty="0"/>
          </a:p>
          <a:p>
            <a:pPr algn="just">
              <a:lnSpc>
                <a:spcPct val="110000"/>
              </a:lnSpc>
              <a:spcBef>
                <a:spcPts val="600"/>
              </a:spcBef>
            </a:pPr>
            <a:r>
              <a:rPr lang="en-GB" sz="1400" dirty="0"/>
              <a:t>In relation with the Region of Nord-Pas de Calais, the CPMR monitors the development of the legislative and regulatory landscape concerning maritime transport and the “greening” of maritime transport.</a:t>
            </a:r>
            <a:endParaRPr lang="fr-FR" sz="1400" dirty="0"/>
          </a:p>
          <a:p>
            <a:pPr algn="just">
              <a:lnSpc>
                <a:spcPct val="110000"/>
              </a:lnSpc>
              <a:spcBef>
                <a:spcPts val="600"/>
              </a:spcBef>
            </a:pPr>
            <a:r>
              <a:rPr lang="en-GB" sz="1400" dirty="0"/>
              <a:t>Although developments are expected in the medium term on CO2 and </a:t>
            </a:r>
            <a:r>
              <a:rPr lang="en-GB" sz="1400" dirty="0" err="1"/>
              <a:t>NOx</a:t>
            </a:r>
            <a:r>
              <a:rPr lang="en-GB" sz="1400" dirty="0"/>
              <a:t> (nitrates, nitrites), it is clearly the Sulphur issue that mobilises the Regions the most, especially the Regions in the Baltic as they are subject to the rules of the Sulphur Emission Control Areas (SECA): less than 0.1% sulphur in maritime fuels by 1/1/2015. </a:t>
            </a:r>
            <a:endParaRPr lang="fr-FR" sz="1400" dirty="0"/>
          </a:p>
          <a:p>
            <a:pPr algn="just">
              <a:lnSpc>
                <a:spcPct val="110000"/>
              </a:lnSpc>
              <a:spcBef>
                <a:spcPts val="600"/>
              </a:spcBef>
            </a:pPr>
            <a:r>
              <a:rPr lang="en-GB" sz="1400" dirty="0"/>
              <a:t>We know that 7 ports in the Baltic have launched the project “LNG in Baltic Sea Ports”, co-financed by the multi-annual TEN-T programme, the aim of which is “to foster a harmonised approach towards LNG bunker filling infrastructure in the Baltic Sea Area. The works of the project include a so-called “stakeholder platform” which will facilitate a discussion among various actors, such as port authorities, ship-owners, gas infrastructure providers, energy traders and bunkering companies”. It is a remarkable project, which could be an inspiration to other maritime basins.  The Regions of the Baltic may have a vested interest in being involved in this.</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pPr algn="just">
              <a:lnSpc>
                <a:spcPct val="150000"/>
              </a:lnSpc>
              <a:spcBef>
                <a:spcPts val="600"/>
              </a:spcBef>
            </a:pPr>
            <a:r>
              <a:rPr lang="en-GB" i="1" u="sng" dirty="0"/>
              <a:t>The CPMR, Member of the European Sustainable Shipping Forum (ESSF)</a:t>
            </a:r>
            <a:endParaRPr lang="fr-FR" dirty="0"/>
          </a:p>
          <a:p>
            <a:pPr algn="just">
              <a:lnSpc>
                <a:spcPct val="150000"/>
              </a:lnSpc>
              <a:spcBef>
                <a:spcPts val="600"/>
              </a:spcBef>
            </a:pPr>
            <a:r>
              <a:rPr lang="en-GB" dirty="0"/>
              <a:t>Further to a Call for Application, the CPMR has been selected as one of the 32 Stakeholders that are members of this new consultation body set up by the Commission to find solutions for the implementation of the Sulphur Directive.  The 28 Member States are also Members of the ESSF.  The first meeting was held on 27 November 2013.  The CPMR is the only organisation representing the Regions within this body.  </a:t>
            </a:r>
            <a:r>
              <a:rPr lang="en-GB" dirty="0" err="1"/>
              <a:t>Wulfran</a:t>
            </a:r>
            <a:r>
              <a:rPr lang="en-GB" dirty="0"/>
              <a:t> </a:t>
            </a:r>
            <a:r>
              <a:rPr lang="en-GB" dirty="0" err="1"/>
              <a:t>Despicht</a:t>
            </a:r>
            <a:r>
              <a:rPr lang="en-GB" dirty="0"/>
              <a:t>, Vice-President of Nord-Pas de Calais represents the CPMR in the ESSF.</a:t>
            </a:r>
            <a:endParaRPr lang="fr-FR" dirty="0"/>
          </a:p>
          <a:p>
            <a:pPr algn="just">
              <a:lnSpc>
                <a:spcPct val="150000"/>
              </a:lnSpc>
              <a:spcBef>
                <a:spcPts val="600"/>
              </a:spcBef>
            </a:pPr>
            <a:r>
              <a:rPr lang="en-GB" dirty="0"/>
              <a:t>5 thematic sub-groups have been created within the ESSF.  The CPMR has asked to be part of the following two sub-groups: finance and implementation (of the Directive).</a:t>
            </a:r>
            <a:endParaRPr lang="fr-FR" dirty="0"/>
          </a:p>
          <a:p>
            <a:pPr algn="just">
              <a:lnSpc>
                <a:spcPct val="150000"/>
              </a:lnSpc>
              <a:spcBef>
                <a:spcPts val="600"/>
              </a:spcBef>
            </a:pPr>
            <a:r>
              <a:rPr lang="en-GB" dirty="0"/>
              <a:t>The CPMR Regions will be kept informed of the results of the ESSF meetings.  In particular, an update will be presented in person by Mr </a:t>
            </a:r>
            <a:r>
              <a:rPr lang="en-GB" dirty="0" err="1"/>
              <a:t>Despicht</a:t>
            </a:r>
            <a:r>
              <a:rPr lang="en-GB" dirty="0"/>
              <a:t> during the next meeting of the CPMR Political Bureau on 14 February 2014 in Leiden (Zuid-Holland, the Netherlands).</a:t>
            </a:r>
            <a:endParaRPr lang="fr-FR"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GB"/>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13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algn="just">
              <a:lnSpc>
                <a:spcPct val="115000"/>
              </a:lnSpc>
              <a:spcBef>
                <a:spcPts val="600"/>
              </a:spcBef>
              <a:spcAft>
                <a:spcPts val="1000"/>
              </a:spcAft>
            </a:pPr>
            <a:r>
              <a:rPr lang="en-GB" sz="1400" b="1" u="sng" dirty="0">
                <a:ea typeface="Calibri"/>
                <a:cs typeface="Times New Roman"/>
              </a:rPr>
              <a:t>Improving the accessibility of the peripheral maritime Regions, a long-standing priority for the CPMR, a hot topic, a trusting partnership with DG MOVE </a:t>
            </a:r>
            <a:endParaRPr lang="fr-FR" sz="1400" dirty="0">
              <a:ea typeface="Calibri"/>
              <a:cs typeface="Times New Roman"/>
            </a:endParaRPr>
          </a:p>
          <a:p>
            <a:pPr marL="342900" lvl="0" indent="-342900" algn="just">
              <a:lnSpc>
                <a:spcPct val="115000"/>
              </a:lnSpc>
              <a:spcBef>
                <a:spcPts val="600"/>
              </a:spcBef>
              <a:spcAft>
                <a:spcPts val="0"/>
              </a:spcAft>
              <a:buFont typeface="Calibri"/>
              <a:buChar char="-"/>
            </a:pPr>
            <a:r>
              <a:rPr lang="en-GB" sz="1400" dirty="0">
                <a:ea typeface="Calibri"/>
                <a:cs typeface="Times New Roman"/>
              </a:rPr>
              <a:t>Session focusing on accessibility during the General Assembly in Saint-Malo, in the much-appreciated presence of Herald Ruijters;</a:t>
            </a:r>
            <a:endParaRPr lang="fr-FR" sz="1400" dirty="0">
              <a:ea typeface="Calibri"/>
              <a:cs typeface="Times New Roman"/>
            </a:endParaRPr>
          </a:p>
          <a:p>
            <a:pPr marL="342900" lvl="0" indent="-342900" algn="just">
              <a:lnSpc>
                <a:spcPct val="115000"/>
              </a:lnSpc>
              <a:spcBef>
                <a:spcPts val="600"/>
              </a:spcBef>
              <a:spcAft>
                <a:spcPts val="0"/>
              </a:spcAft>
              <a:buFont typeface="Calibri"/>
              <a:buChar char="-"/>
            </a:pPr>
            <a:r>
              <a:rPr lang="en-GB" sz="1400" dirty="0">
                <a:ea typeface="Calibri"/>
                <a:cs typeface="Times New Roman"/>
              </a:rPr>
              <a:t>A very active Inter-Commission Working Group: latest meeting was held on 10 September, the next will be at the beginning of 2014, a meeting took place with Mathias </a:t>
            </a:r>
            <a:r>
              <a:rPr lang="en-GB" sz="1400" dirty="0" err="1">
                <a:ea typeface="Calibri"/>
                <a:cs typeface="Times New Roman"/>
              </a:rPr>
              <a:t>Ruete</a:t>
            </a:r>
            <a:r>
              <a:rPr lang="en-GB" sz="1400" dirty="0">
                <a:ea typeface="Calibri"/>
                <a:cs typeface="Times New Roman"/>
              </a:rPr>
              <a:t>, DG MOVE on 22 October; two sources feed into this group:</a:t>
            </a:r>
            <a:endParaRPr lang="fr-FR" sz="1400" dirty="0">
              <a:ea typeface="Calibri"/>
              <a:cs typeface="Times New Roman"/>
            </a:endParaRPr>
          </a:p>
          <a:p>
            <a:pPr marL="742950" lvl="1" indent="-285750" algn="just">
              <a:lnSpc>
                <a:spcPct val="115000"/>
              </a:lnSpc>
              <a:spcBef>
                <a:spcPts val="600"/>
              </a:spcBef>
              <a:spcAft>
                <a:spcPts val="0"/>
              </a:spcAft>
              <a:buFont typeface="Courier New"/>
              <a:buChar char="o"/>
            </a:pPr>
            <a:r>
              <a:rPr lang="en-GB" sz="1400" dirty="0">
                <a:ea typeface="Calibri"/>
                <a:cs typeface="Times New Roman"/>
              </a:rPr>
              <a:t>The Transport Working Groups of each Geographical Commission: bottom-up approach; it should be noted that the Baltic Sea Commission Transport Working group met on 27 November (yesterday);</a:t>
            </a:r>
            <a:endParaRPr lang="fr-FR" sz="1400" dirty="0">
              <a:ea typeface="Calibri"/>
              <a:cs typeface="Times New Roman"/>
            </a:endParaRPr>
          </a:p>
          <a:p>
            <a:pPr marL="742950" lvl="1" indent="-285750" algn="just">
              <a:lnSpc>
                <a:spcPct val="115000"/>
              </a:lnSpc>
              <a:spcBef>
                <a:spcPts val="600"/>
              </a:spcBef>
              <a:spcAft>
                <a:spcPts val="1000"/>
              </a:spcAft>
              <a:buFont typeface="Courier New"/>
              <a:buChar char="o"/>
            </a:pPr>
            <a:r>
              <a:rPr lang="en-GB" sz="1400" dirty="0">
                <a:ea typeface="Calibri"/>
                <a:cs typeface="Times New Roman"/>
              </a:rPr>
              <a:t>The work of the CPMR General Secretary: Patrick Anvroin for the monitoring and political proposals, Guillaume Moreno for maps and projects; </a:t>
            </a:r>
            <a:endParaRPr lang="fr-FR" sz="1400" dirty="0">
              <a:ea typeface="Calibri"/>
              <a:cs typeface="Times New Roman"/>
            </a:endParaRPr>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0">
              <a:lnSpc>
                <a:spcPct val="170000"/>
              </a:lnSpc>
              <a:spcBef>
                <a:spcPts val="600"/>
              </a:spcBef>
            </a:pPr>
            <a:r>
              <a:rPr lang="en-GB" sz="1400" dirty="0"/>
              <a:t>Four key Regions in the governance of the CPMR’s transport priority, which, together, provide good coverage of the European territory:</a:t>
            </a:r>
            <a:endParaRPr lang="fr-FR" sz="1400" dirty="0"/>
          </a:p>
          <a:p>
            <a:pPr lvl="1">
              <a:lnSpc>
                <a:spcPct val="170000"/>
              </a:lnSpc>
              <a:spcBef>
                <a:spcPts val="600"/>
              </a:spcBef>
            </a:pPr>
            <a:r>
              <a:rPr lang="en-GB" sz="1400" dirty="0"/>
              <a:t>In the North: Region Skåne, Presidency of the CPMR, (represented at the meeting with Mr </a:t>
            </a:r>
            <a:r>
              <a:rPr lang="en-GB" sz="1400" dirty="0" err="1"/>
              <a:t>Ruete</a:t>
            </a:r>
            <a:r>
              <a:rPr lang="en-GB" sz="1400" dirty="0"/>
              <a:t>)</a:t>
            </a:r>
            <a:endParaRPr lang="fr-FR" sz="1400" dirty="0"/>
          </a:p>
          <a:p>
            <a:pPr lvl="1">
              <a:lnSpc>
                <a:spcPct val="170000"/>
              </a:lnSpc>
              <a:spcBef>
                <a:spcPts val="600"/>
              </a:spcBef>
            </a:pPr>
            <a:r>
              <a:rPr lang="en-GB" sz="1400" dirty="0"/>
              <a:t>In the South: Tuscany, Vice-Presidency of the CPMR responsible for transport, and Aragón, Chairing Region of the CPMR Transport Working Group;</a:t>
            </a:r>
            <a:endParaRPr lang="fr-FR" sz="1400" dirty="0"/>
          </a:p>
          <a:p>
            <a:pPr lvl="1">
              <a:lnSpc>
                <a:spcPct val="170000"/>
              </a:lnSpc>
              <a:spcBef>
                <a:spcPts val="600"/>
              </a:spcBef>
            </a:pPr>
            <a:r>
              <a:rPr lang="en-GB" sz="1400" dirty="0"/>
              <a:t>In the West: Nord-Pas de Calais, Region responsible for the maritime strand of our activity on transport;</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685800" y="4211960"/>
            <a:ext cx="5486400" cy="4392488"/>
          </a:xfrm>
        </p:spPr>
        <p:txBody>
          <a:bodyPr>
            <a:normAutofit/>
          </a:bodyPr>
          <a:lstStyle/>
          <a:p>
            <a:pPr lvl="0" algn="just"/>
            <a:r>
              <a:rPr lang="en-GB" dirty="0"/>
              <a:t>Since 1995, DG MOVE has recognised the CPMR as its privileged “regional” discussion partner in the preparation of its policies. However, the CPMR acts independently and reserves the right to “criticize” the Commission’s proposals. For example, recently on the extensive territorial ports system of the TEN-T Core Network ;</a:t>
            </a:r>
            <a:endParaRPr lang="fr-FR" dirty="0"/>
          </a:p>
          <a:p>
            <a:pPr lvl="0" algn="just"/>
            <a:r>
              <a:rPr lang="en-GB" dirty="0"/>
              <a:t>There are 2 priority issues for the CPMR in the European Transport Policy:</a:t>
            </a:r>
            <a:endParaRPr lang="fr-FR" dirty="0"/>
          </a:p>
          <a:p>
            <a:pPr lvl="1" algn="just"/>
            <a:r>
              <a:rPr lang="en-GB" dirty="0"/>
              <a:t>The infrastructure strand, and therefore TEN-T. The physical accessibility of the territories still needs – even in this digital age – to be improved in certain parts of Europe: obviously in the new Member States, but also in some “developed” Regions. Coordinated and balanced use of the CEF and ERDF/ Cohesion Funds is therefore necessary;</a:t>
            </a:r>
            <a:endParaRPr lang="fr-FR" dirty="0"/>
          </a:p>
          <a:p>
            <a:pPr lvl="1" algn="just"/>
            <a:r>
              <a:rPr lang="en-GB" dirty="0"/>
              <a:t>The development of maritime transport, as this is a sustainable mode of transport that reduces greenhouse gas emissions and because this mode of transport is challenged by the development of environmental constraints that the IMO and the EU are imposing  on it (today regarding Sulphur, tomorrow CO2 and </a:t>
            </a:r>
            <a:r>
              <a:rPr lang="en-GB" dirty="0" err="1"/>
              <a:t>NOx</a:t>
            </a:r>
            <a:r>
              <a:rPr lang="en-GB" dirty="0"/>
              <a:t>) that pose the threat of a retro modal shift towards road transport and the Regions of the Baltic are already witnessing this;  </a:t>
            </a:r>
            <a:endParaRPr lang="fr-FR" dirty="0"/>
          </a:p>
          <a:p>
            <a:pPr lvl="0" algn="just"/>
            <a:r>
              <a:rPr lang="en-GB" dirty="0"/>
              <a:t>A third issue, where the other two cross over: Motorways of the Sea, supported by the CPMR since the 2001 White Paper, but they still have to prove themselves.  They have in fact always faced opposition from certain professional circles that consider that they distort free competition between the subsidised shipowners/ports and the non-subsidised shipowners/ports.</a:t>
            </a:r>
            <a:endParaRPr lang="fr-FR" dirty="0"/>
          </a:p>
          <a:p>
            <a:pPr algn="just"/>
            <a:r>
              <a:rPr lang="en-GB" b="1" u="sng" dirty="0"/>
              <a:t>The CEF and TEN-T texts are approved: now it’s time to prepare for the implementation</a:t>
            </a:r>
            <a:endParaRPr lang="fr-FR"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70000"/>
              </a:lnSpc>
              <a:spcBef>
                <a:spcPts val="600"/>
              </a:spcBef>
            </a:pPr>
            <a:r>
              <a:rPr lang="en-GB" sz="1400" i="1" u="sng" dirty="0"/>
              <a:t>Lacklustre outcome of the 2011-2013 negotiations for the CPMR and its Geographical Commissions, the Baltic well-covered by the Motorways of the Sea</a:t>
            </a:r>
            <a:endParaRPr lang="fr-FR" sz="1400" dirty="0"/>
          </a:p>
          <a:p>
            <a:pPr algn="just">
              <a:lnSpc>
                <a:spcPct val="170000"/>
              </a:lnSpc>
              <a:spcBef>
                <a:spcPts val="600"/>
              </a:spcBef>
            </a:pPr>
            <a:r>
              <a:rPr lang="en-GB" sz="1400" dirty="0"/>
              <a:t>Unlike the other Geographical Commissions, the Baltic Sea Commission did not call for any changes to the maps of the Core Network that the Commission opened negotiations on.  However, it is up to the BSC, if it so wishes, to draw up an overview of the final result with its members.</a:t>
            </a:r>
            <a:endParaRPr lang="fr-FR" sz="1400" dirty="0"/>
          </a:p>
          <a:p>
            <a:pPr algn="just">
              <a:lnSpc>
                <a:spcPct val="170000"/>
              </a:lnSpc>
              <a:spcBef>
                <a:spcPts val="600"/>
              </a:spcBef>
            </a:pPr>
            <a:r>
              <a:rPr lang="en-GB" sz="1400" dirty="0"/>
              <a:t>In light of the map of the nine priority </a:t>
            </a:r>
            <a:r>
              <a:rPr lang="en-GB" sz="1400" dirty="0" smtClean="0"/>
              <a:t>corridors: one </a:t>
            </a:r>
            <a:r>
              <a:rPr lang="en-GB" sz="1400" dirty="0"/>
              <a:t>general observation has to be </a:t>
            </a:r>
            <a:r>
              <a:rPr lang="en-GB" sz="1400" dirty="0" smtClean="0"/>
              <a:t>made…</a:t>
            </a:r>
            <a:r>
              <a:rPr lang="en-GB" sz="1400" dirty="0"/>
              <a:t>all European maritime coastlines do not seem to have been given the same level of priority.</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lnSpc>
                <a:spcPct val="150000"/>
              </a:lnSpc>
              <a:spcBef>
                <a:spcPts val="600"/>
              </a:spcBef>
            </a:pPr>
            <a:r>
              <a:rPr lang="en-GB" sz="1400" dirty="0"/>
              <a:t>8 out of the 49 TEN-T amendments that the (other) CPMR Geographical Commissions requested were ultimately accepted, mostly ports in the South of Europe that join the core network.</a:t>
            </a:r>
            <a:endParaRPr lang="fr-FR" sz="1400" dirty="0"/>
          </a:p>
          <a:p>
            <a:pPr algn="just">
              <a:lnSpc>
                <a:spcPct val="150000"/>
              </a:lnSpc>
              <a:spcBef>
                <a:spcPts val="600"/>
              </a:spcBef>
            </a:pPr>
            <a:r>
              <a:rPr lang="en-GB" sz="1400" dirty="0"/>
              <a:t>Only 5 maritime sections of the multi-modal corridors appear on the European map, and become Motorways of the Sea.  Out of these 5, 2 are in the Baltic: Helsinki-Tallinn and Turku/</a:t>
            </a:r>
            <a:r>
              <a:rPr lang="en-GB" sz="1400" dirty="0" err="1"/>
              <a:t>Naantali</a:t>
            </a:r>
            <a:r>
              <a:rPr lang="en-GB" sz="1400" dirty="0"/>
              <a:t> – Stockholm. In addition, the Port of Rostock is mentioned under Motorways of the Sea.</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50000"/>
              </a:lnSpc>
              <a:spcBef>
                <a:spcPts val="600"/>
              </a:spcBef>
            </a:pPr>
            <a:r>
              <a:rPr lang="en-GB" sz="1400" i="1" u="sng" dirty="0"/>
              <a:t>Implementation of the multi-modal corridors </a:t>
            </a:r>
            <a:endParaRPr lang="fr-FR" sz="1400" dirty="0"/>
          </a:p>
          <a:p>
            <a:pPr>
              <a:lnSpc>
                <a:spcPct val="150000"/>
              </a:lnSpc>
              <a:spcBef>
                <a:spcPts val="600"/>
              </a:spcBef>
            </a:pPr>
            <a:r>
              <a:rPr lang="en-GB" sz="1400" b="1" u="sng" dirty="0"/>
              <a:t>Here </a:t>
            </a:r>
            <a:r>
              <a:rPr lang="en-GB" sz="1400" b="1" u="sng" dirty="0" smtClean="0"/>
              <a:t>we have the </a:t>
            </a:r>
            <a:r>
              <a:rPr lang="en-GB" sz="1400" b="1" u="sng" dirty="0"/>
              <a:t>process that Herald Ruijters explained to us </a:t>
            </a:r>
            <a:r>
              <a:rPr lang="en-GB" sz="1400" b="1" u="sng" dirty="0" smtClean="0"/>
              <a:t>during the CPMR General Assembly in </a:t>
            </a:r>
            <a:r>
              <a:rPr lang="en-GB" sz="1400" b="1" u="sng" dirty="0"/>
              <a:t>Saint-Malo</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lnSpc>
                <a:spcPct val="150000"/>
              </a:lnSpc>
              <a:spcBef>
                <a:spcPts val="600"/>
              </a:spcBef>
            </a:pPr>
            <a:r>
              <a:rPr lang="en-GB" sz="1400" b="1" u="sng" dirty="0"/>
              <a:t>Where do we stand? </a:t>
            </a:r>
            <a:endParaRPr lang="en-GB" sz="1400" b="1" u="sng" dirty="0" smtClean="0"/>
          </a:p>
          <a:p>
            <a:pPr algn="just">
              <a:lnSpc>
                <a:spcPct val="150000"/>
              </a:lnSpc>
              <a:spcBef>
                <a:spcPts val="600"/>
              </a:spcBef>
            </a:pPr>
            <a:r>
              <a:rPr lang="en-GB" sz="1400" dirty="0"/>
              <a:t>Appointment of the coordinators: end of November?</a:t>
            </a:r>
            <a:endParaRPr lang="fr-FR" sz="1400" dirty="0"/>
          </a:p>
          <a:p>
            <a:pPr algn="just">
              <a:lnSpc>
                <a:spcPct val="150000"/>
              </a:lnSpc>
              <a:spcBef>
                <a:spcPts val="600"/>
              </a:spcBef>
            </a:pPr>
            <a:r>
              <a:rPr lang="en-GB" sz="1400" dirty="0"/>
              <a:t>Drawing up work plans: what timescale, what kind of preliminary studies, what consultation will take place with the Regions in this preliminary work, what link will there be between this work and establishing the Corridor Forums?</a:t>
            </a:r>
            <a:endParaRPr lang="fr-FR" sz="1400" dirty="0"/>
          </a:p>
          <a:p>
            <a:pPr algn="just">
              <a:lnSpc>
                <a:spcPct val="150000"/>
              </a:lnSpc>
              <a:spcBef>
                <a:spcPts val="600"/>
              </a:spcBef>
            </a:pPr>
            <a:r>
              <a:rPr lang="en-GB" sz="1400" dirty="0"/>
              <a:t>Overall, in all of these exercises, how can the Regions and the CPMR “help the Commission”? </a:t>
            </a:r>
            <a:endParaRPr lang="fr-FR" sz="1400" dirty="0"/>
          </a:p>
          <a:p>
            <a:pPr algn="just">
              <a:lnSpc>
                <a:spcPct val="150000"/>
              </a:lnSpc>
              <a:spcBef>
                <a:spcPts val="600"/>
              </a:spcBef>
            </a:pPr>
            <a:r>
              <a:rPr lang="en-GB" sz="1400" dirty="0"/>
              <a:t>Will the Commission prepare a Communication on the implementation of the corridors in order to complete the articles focusing on the CEF and the TEN-T guidelines?</a:t>
            </a:r>
            <a:endParaRPr lang="fr-FR" sz="1400" dirty="0"/>
          </a:p>
          <a:p>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04664" y="4211960"/>
            <a:ext cx="6048672" cy="4392488"/>
          </a:xfrm>
        </p:spPr>
        <p:txBody>
          <a:bodyPr>
            <a:noAutofit/>
          </a:bodyPr>
          <a:lstStyle/>
          <a:p>
            <a:pPr algn="just">
              <a:lnSpc>
                <a:spcPct val="150000"/>
              </a:lnSpc>
              <a:spcAft>
                <a:spcPts val="600"/>
              </a:spcAft>
            </a:pPr>
            <a:r>
              <a:rPr lang="en-GB" b="1" u="sng" dirty="0"/>
              <a:t>Implementation of the Motorways of the Sea/links with Marco Polo</a:t>
            </a:r>
            <a:endParaRPr lang="fr-FR" dirty="0"/>
          </a:p>
          <a:p>
            <a:pPr algn="just">
              <a:lnSpc>
                <a:spcPct val="150000"/>
              </a:lnSpc>
              <a:spcAft>
                <a:spcPts val="600"/>
              </a:spcAft>
            </a:pPr>
            <a:r>
              <a:rPr lang="en-GB" dirty="0"/>
              <a:t>The same questions are raised, even if we understand that the timetable for the Motorways of the Sea will be later than for land corridors, and will include an assessment of the current system.</a:t>
            </a:r>
            <a:endParaRPr lang="fr-FR" dirty="0"/>
          </a:p>
          <a:p>
            <a:pPr algn="just">
              <a:lnSpc>
                <a:spcPct val="150000"/>
              </a:lnSpc>
              <a:spcAft>
                <a:spcPts val="600"/>
              </a:spcAft>
            </a:pPr>
            <a:r>
              <a:rPr lang="en-GB" dirty="0"/>
              <a:t>On 22 October, the Commission told </a:t>
            </a:r>
            <a:r>
              <a:rPr lang="en-GB" dirty="0" err="1" smtClean="0"/>
              <a:t>us:Marco</a:t>
            </a:r>
            <a:r>
              <a:rPr lang="en-GB" dirty="0" smtClean="0"/>
              <a:t> </a:t>
            </a:r>
            <a:r>
              <a:rPr lang="en-GB" dirty="0"/>
              <a:t>Polo, as such, will no longer exist at the end of 2013. This programme proved to be too complex, difficult to implement and has generated a lot of criticism. However, the EC has decided to create a "Marco Polo window" in the CEF and the TEN-T (Art 38 and 25) which will help to take a simpler approach to the Motorways of the Sea. The modal shift criteria will no longer be upheld. A Communication should be published in the coming weeks on this subject. The EU could finance part of the infrastructure in the ports and connections with the hinterland in a framework of corridors and interconnections, including the ports of the core network. The Commission wants to modernise the Motorways of the Sea Policy, with the support of a European coordinator and financial resources at the same level as those currently provided by Marco Polo.</a:t>
            </a:r>
            <a:endParaRPr lang="fr-FR" dirty="0"/>
          </a:p>
          <a:p>
            <a:pPr algn="just">
              <a:lnSpc>
                <a:spcPct val="150000"/>
              </a:lnSpc>
              <a:spcAft>
                <a:spcPts val="600"/>
              </a:spcAft>
            </a:pPr>
            <a:r>
              <a:rPr lang="en-GB" dirty="0"/>
              <a:t>The Regions are eagerly awaiting the Communication mentioned</a:t>
            </a:r>
            <a:r>
              <a:rPr lang="en-GB" dirty="0" smtClean="0"/>
              <a:t>.</a:t>
            </a:r>
            <a:endParaRPr lang="en-GB" dirty="0"/>
          </a:p>
        </p:txBody>
      </p:sp>
      <p:sp>
        <p:nvSpPr>
          <p:cNvPr id="4" name="Espace réservé du numéro de diapositive 3"/>
          <p:cNvSpPr>
            <a:spLocks noGrp="1"/>
          </p:cNvSpPr>
          <p:nvPr>
            <p:ph type="sldNum" sz="quarter" idx="10"/>
          </p:nvPr>
        </p:nvSpPr>
        <p:spPr/>
        <p:txBody>
          <a:bodyPr/>
          <a:lstStyle/>
          <a:p>
            <a:fld id="{310D8BC0-21C0-4B9E-959F-0DF8AF45C0BD}"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GB"/>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en-GB"/>
          </a:p>
        </p:txBody>
      </p:sp>
      <p:sp>
        <p:nvSpPr>
          <p:cNvPr id="4"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GB"/>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en-GB"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5"/>
          <p:cNvSpPr>
            <a:spLocks noGrp="1" noChangeArrowheads="1"/>
          </p:cNvSpPr>
          <p:nvPr>
            <p:ph type="ftr" sz="quarter" idx="10"/>
          </p:nvPr>
        </p:nvSpPr>
        <p:spPr>
          <a:ln/>
        </p:spPr>
        <p:txBody>
          <a:bodyPr/>
          <a:lstStyle>
            <a:lvl1pPr>
              <a:defRPr/>
            </a:lvl1pPr>
          </a:lstStyle>
          <a:p>
            <a:pPr>
              <a:defRPr/>
            </a:pP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692150"/>
          </a:xfrm>
          <a:prstGeom prst="rect">
            <a:avLst/>
          </a:prstGeom>
          <a:solidFill>
            <a:srgbClr val="DDF2FF"/>
          </a:solidFill>
          <a:ln w="9525">
            <a:noFill/>
            <a:miter lim="800000"/>
            <a:headEnd/>
            <a:tailEnd/>
          </a:ln>
          <a:effectLst/>
        </p:spPr>
        <p:txBody>
          <a:bodyPr wrap="none" anchor="ctr"/>
          <a:lstStyle/>
          <a:p>
            <a:pPr>
              <a:defRPr/>
            </a:pPr>
            <a:endParaRPr lang="en-GB"/>
          </a:p>
        </p:txBody>
      </p:sp>
      <p:sp>
        <p:nvSpPr>
          <p:cNvPr id="1033" name="Text Box 9"/>
          <p:cNvSpPr txBox="1">
            <a:spLocks noChangeArrowheads="1"/>
          </p:cNvSpPr>
          <p:nvPr/>
        </p:nvSpPr>
        <p:spPr bwMode="auto">
          <a:xfrm>
            <a:off x="0" y="6640513"/>
            <a:ext cx="9144000" cy="244475"/>
          </a:xfrm>
          <a:prstGeom prst="rect">
            <a:avLst/>
          </a:prstGeom>
          <a:gradFill rotWithShape="1">
            <a:gsLst>
              <a:gs pos="0">
                <a:srgbClr val="CCECFF"/>
              </a:gs>
              <a:gs pos="100000">
                <a:schemeClr val="bg1"/>
              </a:gs>
            </a:gsLst>
            <a:path path="shape">
              <a:fillToRect l="50000" t="50000" r="50000" b="50000"/>
            </a:path>
          </a:gradFill>
          <a:ln w="9525">
            <a:noFill/>
            <a:miter lim="800000"/>
            <a:headEnd/>
            <a:tailEnd/>
          </a:ln>
          <a:effectLst/>
        </p:spPr>
        <p:txBody>
          <a:bodyPr>
            <a:spAutoFit/>
          </a:bodyPr>
          <a:lstStyle/>
          <a:p>
            <a:pPr algn="r">
              <a:spcBef>
                <a:spcPct val="50000"/>
              </a:spcBef>
              <a:defRPr/>
            </a:pPr>
            <a:endParaRPr lang="fr-FR" sz="1000"/>
          </a:p>
        </p:txBody>
      </p:sp>
      <p:pic>
        <p:nvPicPr>
          <p:cNvPr id="1028" name="Picture 10" descr="fleche-bleue"/>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rot="980716">
            <a:off x="61913" y="5089525"/>
            <a:ext cx="635000" cy="1773238"/>
          </a:xfrm>
          <a:prstGeom prst="rect">
            <a:avLst/>
          </a:prstGeom>
          <a:noFill/>
          <a:ln w="9525">
            <a:noFill/>
            <a:miter lim="800000"/>
            <a:headEnd/>
            <a:tailEnd/>
          </a:ln>
        </p:spPr>
      </p:pic>
      <p:pic>
        <p:nvPicPr>
          <p:cNvPr id="1029" name="Picture 11" descr="logoCRPM_Transparent"/>
          <p:cNvPicPr>
            <a:picLocks noChangeAspect="1" noChangeArrowheads="1"/>
          </p:cNvPicPr>
          <p:nvPr/>
        </p:nvPicPr>
        <p:blipFill>
          <a:blip r:embed="rId14" cstate="print"/>
          <a:srcRect t="78214"/>
          <a:stretch>
            <a:fillRect/>
          </a:stretch>
        </p:blipFill>
        <p:spPr bwMode="auto">
          <a:xfrm>
            <a:off x="900113" y="260350"/>
            <a:ext cx="1223962" cy="227013"/>
          </a:xfrm>
          <a:prstGeom prst="rect">
            <a:avLst/>
          </a:prstGeom>
          <a:noFill/>
          <a:ln w="9525">
            <a:noFill/>
            <a:miter lim="800000"/>
            <a:headEnd/>
            <a:tailEnd/>
          </a:ln>
        </p:spPr>
      </p:pic>
      <p:pic>
        <p:nvPicPr>
          <p:cNvPr id="1030" name="Picture 12" descr="logoCRPM_Transparent"/>
          <p:cNvPicPr>
            <a:picLocks noChangeAspect="1" noChangeArrowheads="1"/>
          </p:cNvPicPr>
          <p:nvPr/>
        </p:nvPicPr>
        <p:blipFill>
          <a:blip r:embed="rId14" cstate="print"/>
          <a:srcRect b="16475"/>
          <a:stretch>
            <a:fillRect/>
          </a:stretch>
        </p:blipFill>
        <p:spPr bwMode="auto">
          <a:xfrm>
            <a:off x="0" y="0"/>
            <a:ext cx="971550" cy="692150"/>
          </a:xfrm>
          <a:prstGeom prst="rect">
            <a:avLst/>
          </a:prstGeom>
          <a:noFill/>
          <a:ln w="9525">
            <a:noFill/>
            <a:miter lim="800000"/>
            <a:headEnd/>
            <a:tailEnd/>
          </a:ln>
        </p:spPr>
      </p:pic>
      <p:sp>
        <p:nvSpPr>
          <p:cNvPr id="1031" name="Rectangle 13"/>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2" name="Rectangle 1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endParaRPr lang="fr-FR" smtClean="0"/>
          </a:p>
        </p:txBody>
      </p:sp>
      <p:sp>
        <p:nvSpPr>
          <p:cNvPr id="1039" name="Rectangle 15"/>
          <p:cNvSpPr>
            <a:spLocks noGrp="1" noChangeArrowheads="1"/>
          </p:cNvSpPr>
          <p:nvPr>
            <p:ph type="ftr" sz="quarter" idx="3"/>
          </p:nvPr>
        </p:nvSpPr>
        <p:spPr bwMode="auto">
          <a:xfrm>
            <a:off x="0" y="6381750"/>
            <a:ext cx="9144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4965A9"/>
                </a:solidFill>
              </a:defRPr>
            </a:lvl1pPr>
          </a:lstStyle>
          <a:p>
            <a:pPr>
              <a:defRPr/>
            </a:pPr>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300">
          <a:solidFill>
            <a:srgbClr val="4965A9"/>
          </a:solidFill>
          <a:latin typeface="+mj-lt"/>
          <a:ea typeface="+mj-ea"/>
          <a:cs typeface="+mj-cs"/>
        </a:defRPr>
      </a:lvl1pPr>
      <a:lvl2pPr algn="ctr" rtl="0" eaLnBrk="1" fontAlgn="base" hangingPunct="1">
        <a:spcBef>
          <a:spcPct val="0"/>
        </a:spcBef>
        <a:spcAft>
          <a:spcPct val="0"/>
        </a:spcAft>
        <a:defRPr sz="3300">
          <a:solidFill>
            <a:srgbClr val="4965A9"/>
          </a:solidFill>
          <a:latin typeface="Book Antiqua" pitchFamily="18" charset="0"/>
        </a:defRPr>
      </a:lvl2pPr>
      <a:lvl3pPr algn="ctr" rtl="0" eaLnBrk="1" fontAlgn="base" hangingPunct="1">
        <a:spcBef>
          <a:spcPct val="0"/>
        </a:spcBef>
        <a:spcAft>
          <a:spcPct val="0"/>
        </a:spcAft>
        <a:defRPr sz="3300">
          <a:solidFill>
            <a:srgbClr val="4965A9"/>
          </a:solidFill>
          <a:latin typeface="Book Antiqua" pitchFamily="18" charset="0"/>
        </a:defRPr>
      </a:lvl3pPr>
      <a:lvl4pPr algn="ctr" rtl="0" eaLnBrk="1" fontAlgn="base" hangingPunct="1">
        <a:spcBef>
          <a:spcPct val="0"/>
        </a:spcBef>
        <a:spcAft>
          <a:spcPct val="0"/>
        </a:spcAft>
        <a:defRPr sz="3300">
          <a:solidFill>
            <a:srgbClr val="4965A9"/>
          </a:solidFill>
          <a:latin typeface="Book Antiqua" pitchFamily="18" charset="0"/>
        </a:defRPr>
      </a:lvl4pPr>
      <a:lvl5pPr algn="ctr" rtl="0" eaLnBrk="1" fontAlgn="base" hangingPunct="1">
        <a:spcBef>
          <a:spcPct val="0"/>
        </a:spcBef>
        <a:spcAft>
          <a:spcPct val="0"/>
        </a:spcAft>
        <a:defRPr sz="3300">
          <a:solidFill>
            <a:srgbClr val="4965A9"/>
          </a:solidFill>
          <a:latin typeface="Book Antiqua" pitchFamily="18" charset="0"/>
        </a:defRPr>
      </a:lvl5pPr>
      <a:lvl6pPr marL="457200" algn="ctr" rtl="0" eaLnBrk="1" fontAlgn="base" hangingPunct="1">
        <a:spcBef>
          <a:spcPct val="0"/>
        </a:spcBef>
        <a:spcAft>
          <a:spcPct val="0"/>
        </a:spcAft>
        <a:defRPr sz="3300">
          <a:solidFill>
            <a:srgbClr val="4965A9"/>
          </a:solidFill>
          <a:latin typeface="Book Antiqua" pitchFamily="18" charset="0"/>
        </a:defRPr>
      </a:lvl6pPr>
      <a:lvl7pPr marL="914400" algn="ctr" rtl="0" eaLnBrk="1" fontAlgn="base" hangingPunct="1">
        <a:spcBef>
          <a:spcPct val="0"/>
        </a:spcBef>
        <a:spcAft>
          <a:spcPct val="0"/>
        </a:spcAft>
        <a:defRPr sz="3300">
          <a:solidFill>
            <a:srgbClr val="4965A9"/>
          </a:solidFill>
          <a:latin typeface="Book Antiqua" pitchFamily="18" charset="0"/>
        </a:defRPr>
      </a:lvl7pPr>
      <a:lvl8pPr marL="1371600" algn="ctr" rtl="0" eaLnBrk="1" fontAlgn="base" hangingPunct="1">
        <a:spcBef>
          <a:spcPct val="0"/>
        </a:spcBef>
        <a:spcAft>
          <a:spcPct val="0"/>
        </a:spcAft>
        <a:defRPr sz="3300">
          <a:solidFill>
            <a:srgbClr val="4965A9"/>
          </a:solidFill>
          <a:latin typeface="Book Antiqua" pitchFamily="18" charset="0"/>
        </a:defRPr>
      </a:lvl8pPr>
      <a:lvl9pPr marL="1828800" algn="ctr" rtl="0" eaLnBrk="1" fontAlgn="base" hangingPunct="1">
        <a:spcBef>
          <a:spcPct val="0"/>
        </a:spcBef>
        <a:spcAft>
          <a:spcPct val="0"/>
        </a:spcAft>
        <a:defRPr sz="3300">
          <a:solidFill>
            <a:srgbClr val="4965A9"/>
          </a:solidFill>
          <a:latin typeface="Book Antiqua" pitchFamily="18"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rgbClr val="4965A9"/>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800">
          <a:solidFill>
            <a:srgbClr val="4965A9"/>
          </a:solidFill>
          <a:latin typeface="+mn-lt"/>
        </a:defRPr>
      </a:lvl2pPr>
      <a:lvl3pPr marL="1143000" indent="-228600" algn="l" rtl="0" eaLnBrk="1" fontAlgn="base" hangingPunct="1">
        <a:spcBef>
          <a:spcPct val="20000"/>
        </a:spcBef>
        <a:spcAft>
          <a:spcPct val="0"/>
        </a:spcAft>
        <a:buFont typeface="Arial" charset="0"/>
        <a:buChar char="•"/>
        <a:defRPr sz="2400">
          <a:solidFill>
            <a:srgbClr val="4965A9"/>
          </a:solidFill>
          <a:latin typeface="+mn-lt"/>
        </a:defRPr>
      </a:lvl3pPr>
      <a:lvl4pPr marL="1600200" indent="-228600" algn="l" rtl="0" eaLnBrk="1" fontAlgn="base" hangingPunct="1">
        <a:spcBef>
          <a:spcPct val="20000"/>
        </a:spcBef>
        <a:spcAft>
          <a:spcPct val="0"/>
        </a:spcAft>
        <a:buFont typeface="Wingdings 3" pitchFamily="18" charset="2"/>
        <a:buChar char="4"/>
        <a:defRPr sz="2000">
          <a:solidFill>
            <a:srgbClr val="4965A9"/>
          </a:solidFill>
          <a:latin typeface="+mn-lt"/>
        </a:defRPr>
      </a:lvl4pPr>
      <a:lvl5pPr marL="2057400" indent="-228600" algn="l" rtl="0" eaLnBrk="1" fontAlgn="base" hangingPunct="1">
        <a:spcBef>
          <a:spcPct val="20000"/>
        </a:spcBef>
        <a:spcAft>
          <a:spcPct val="0"/>
        </a:spcAft>
        <a:defRPr sz="2000">
          <a:solidFill>
            <a:srgbClr val="4965A9"/>
          </a:solidFill>
          <a:latin typeface="+mn-lt"/>
        </a:defRPr>
      </a:lvl5pPr>
      <a:lvl6pPr marL="2514600" indent="-228600" algn="l" rtl="0" eaLnBrk="1" fontAlgn="base" hangingPunct="1">
        <a:spcBef>
          <a:spcPct val="20000"/>
        </a:spcBef>
        <a:spcAft>
          <a:spcPct val="0"/>
        </a:spcAft>
        <a:defRPr sz="2000">
          <a:solidFill>
            <a:srgbClr val="4965A9"/>
          </a:solidFill>
          <a:latin typeface="+mn-lt"/>
        </a:defRPr>
      </a:lvl6pPr>
      <a:lvl7pPr marL="2971800" indent="-228600" algn="l" rtl="0" eaLnBrk="1" fontAlgn="base" hangingPunct="1">
        <a:spcBef>
          <a:spcPct val="20000"/>
        </a:spcBef>
        <a:spcAft>
          <a:spcPct val="0"/>
        </a:spcAft>
        <a:defRPr sz="2000">
          <a:solidFill>
            <a:srgbClr val="4965A9"/>
          </a:solidFill>
          <a:latin typeface="+mn-lt"/>
        </a:defRPr>
      </a:lvl7pPr>
      <a:lvl8pPr marL="3429000" indent="-228600" algn="l" rtl="0" eaLnBrk="1" fontAlgn="base" hangingPunct="1">
        <a:spcBef>
          <a:spcPct val="20000"/>
        </a:spcBef>
        <a:spcAft>
          <a:spcPct val="0"/>
        </a:spcAft>
        <a:defRPr sz="2000">
          <a:solidFill>
            <a:srgbClr val="4965A9"/>
          </a:solidFill>
          <a:latin typeface="+mn-lt"/>
        </a:defRPr>
      </a:lvl8pPr>
      <a:lvl9pPr marL="3886200" indent="-228600" algn="l" rtl="0" eaLnBrk="1" fontAlgn="base" hangingPunct="1">
        <a:spcBef>
          <a:spcPct val="20000"/>
        </a:spcBef>
        <a:spcAft>
          <a:spcPct val="0"/>
        </a:spcAft>
        <a:defRPr sz="2000">
          <a:solidFill>
            <a:srgbClr val="4965A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683568" y="1844824"/>
            <a:ext cx="7772400" cy="1470025"/>
          </a:xfrm>
          <a:ln w="3175">
            <a:solidFill>
              <a:srgbClr val="4965A9"/>
            </a:solidFill>
          </a:ln>
        </p:spPr>
        <p:txBody>
          <a:bodyPr/>
          <a:lstStyle/>
          <a:p>
            <a:pPr eaLnBrk="1" hangingPunct="1"/>
            <a:r>
              <a:rPr lang="en-GB" sz="2500" dirty="0" smtClean="0"/>
              <a:t>Learning from the TEN-T Days 2013 – Transport Challenges and Opportunities and the Role of EU Transport Policy for European Regions</a:t>
            </a:r>
          </a:p>
        </p:txBody>
      </p:sp>
      <p:sp>
        <p:nvSpPr>
          <p:cNvPr id="2051" name="Sous-titre 2"/>
          <p:cNvSpPr>
            <a:spLocks noGrp="1"/>
          </p:cNvSpPr>
          <p:nvPr>
            <p:ph type="subTitle" idx="1"/>
          </p:nvPr>
        </p:nvSpPr>
        <p:spPr>
          <a:xfrm>
            <a:off x="1475656" y="3861048"/>
            <a:ext cx="6400800" cy="1752600"/>
          </a:xfrm>
        </p:spPr>
        <p:txBody>
          <a:bodyPr/>
          <a:lstStyle/>
          <a:p>
            <a:pPr eaLnBrk="1" hangingPunct="1"/>
            <a:r>
              <a:rPr lang="en-GB" sz="2800" b="1" dirty="0" smtClean="0"/>
              <a:t>Standpoint of the European Regions</a:t>
            </a:r>
          </a:p>
          <a:p>
            <a:pPr eaLnBrk="1" hangingPunct="1"/>
            <a:endParaRPr lang="en-GB" sz="2800" b="1" dirty="0" smtClean="0"/>
          </a:p>
          <a:p>
            <a:pPr eaLnBrk="1" hangingPunct="1"/>
            <a:r>
              <a:rPr lang="en-GB" sz="2500" dirty="0" smtClean="0"/>
              <a:t>28 November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980728"/>
            <a:ext cx="8229600" cy="1143000"/>
          </a:xfrm>
        </p:spPr>
        <p:txBody>
          <a:bodyPr/>
          <a:lstStyle/>
          <a:p>
            <a:pPr eaLnBrk="1" hangingPunct="1"/>
            <a:r>
              <a:rPr lang="en-GB" b="1" dirty="0" smtClean="0"/>
              <a:t>Work for the CPMR and its Geographical Commissions</a:t>
            </a:r>
          </a:p>
        </p:txBody>
      </p:sp>
      <p:sp>
        <p:nvSpPr>
          <p:cNvPr id="2051" name="Rectangle 3"/>
          <p:cNvSpPr>
            <a:spLocks noGrp="1" noChangeArrowheads="1"/>
          </p:cNvSpPr>
          <p:nvPr>
            <p:ph type="body" idx="1"/>
          </p:nvPr>
        </p:nvSpPr>
        <p:spPr>
          <a:xfrm>
            <a:off x="467544" y="2420888"/>
            <a:ext cx="8229600" cy="3052936"/>
          </a:xfrm>
        </p:spPr>
        <p:txBody>
          <a:bodyPr/>
          <a:lstStyle/>
          <a:p>
            <a:pPr eaLnBrk="1" hangingPunct="1"/>
            <a:r>
              <a:rPr lang="en-GB" dirty="0" smtClean="0"/>
              <a:t>Regularly monitoring implementation </a:t>
            </a:r>
          </a:p>
          <a:p>
            <a:pPr eaLnBrk="1" hangingPunct="1"/>
            <a:r>
              <a:rPr lang="en-GB" dirty="0" smtClean="0"/>
              <a:t>Create and update a monitoring table of developments across the corridors </a:t>
            </a:r>
          </a:p>
          <a:p>
            <a:pPr eaLnBrk="1" hangingPunct="1"/>
            <a:r>
              <a:rPr lang="en-GB" dirty="0" smtClean="0"/>
              <a:t>CPMR Transport Working Group meetings</a:t>
            </a:r>
          </a:p>
          <a:p>
            <a:pPr lvl="1"/>
            <a:r>
              <a:rPr lang="en-GB" dirty="0" smtClean="0"/>
              <a:t>Provide an overview and an update</a:t>
            </a:r>
          </a:p>
          <a:p>
            <a:pPr lvl="1"/>
            <a:r>
              <a:rPr lang="en-GB" dirty="0" smtClean="0"/>
              <a:t>Active participation of the Regions </a:t>
            </a:r>
          </a:p>
          <a:p>
            <a:pPr eaLnBrk="1" hangingPunct="1"/>
            <a:endParaRPr lang="fr-F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980728"/>
            <a:ext cx="8229600" cy="1143000"/>
          </a:xfrm>
        </p:spPr>
        <p:txBody>
          <a:bodyPr/>
          <a:lstStyle/>
          <a:p>
            <a:pPr eaLnBrk="1" hangingPunct="1"/>
            <a:r>
              <a:rPr lang="en-GB" b="1" dirty="0" smtClean="0"/>
              <a:t>Development of sustainable maritime transport</a:t>
            </a:r>
          </a:p>
        </p:txBody>
      </p:sp>
      <p:sp>
        <p:nvSpPr>
          <p:cNvPr id="2051" name="Rectangle 3"/>
          <p:cNvSpPr>
            <a:spLocks noGrp="1" noChangeArrowheads="1"/>
          </p:cNvSpPr>
          <p:nvPr>
            <p:ph type="body" idx="1"/>
          </p:nvPr>
        </p:nvSpPr>
        <p:spPr>
          <a:xfrm>
            <a:off x="467544" y="2204864"/>
            <a:ext cx="8229600" cy="3845024"/>
          </a:xfrm>
        </p:spPr>
        <p:txBody>
          <a:bodyPr/>
          <a:lstStyle/>
          <a:p>
            <a:pPr eaLnBrk="1" hangingPunct="1"/>
            <a:r>
              <a:rPr lang="en-GB" dirty="0" smtClean="0"/>
              <a:t>Monitoring the development</a:t>
            </a:r>
          </a:p>
          <a:p>
            <a:pPr lvl="1"/>
            <a:r>
              <a:rPr lang="en-GB" dirty="0" smtClean="0"/>
              <a:t>Maritime transport</a:t>
            </a:r>
          </a:p>
          <a:p>
            <a:pPr lvl="1"/>
            <a:r>
              <a:rPr lang="en-GB" dirty="0" smtClean="0"/>
              <a:t>Greening</a:t>
            </a:r>
          </a:p>
          <a:p>
            <a:r>
              <a:rPr lang="en-GB" dirty="0" smtClean="0"/>
              <a:t>Sulphur issue:</a:t>
            </a:r>
          </a:p>
          <a:p>
            <a:pPr lvl="1"/>
            <a:r>
              <a:rPr lang="en-GB" dirty="0" smtClean="0"/>
              <a:t>Baltic Regions are subject to SECA rules</a:t>
            </a:r>
          </a:p>
          <a:p>
            <a:pPr lvl="1"/>
            <a:r>
              <a:rPr lang="en-GB" dirty="0" smtClean="0"/>
              <a:t>0.1% by 1 January 2015</a:t>
            </a:r>
          </a:p>
          <a:p>
            <a:r>
              <a:rPr lang="en-GB" dirty="0" smtClean="0"/>
              <a:t>“LNG in Baltic Sea Ports” project:</a:t>
            </a:r>
          </a:p>
          <a:p>
            <a:pPr lvl="1"/>
            <a:r>
              <a:rPr lang="en-GB" dirty="0" smtClean="0"/>
              <a:t>7 ports involved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692696"/>
            <a:ext cx="8229600" cy="1143000"/>
          </a:xfrm>
        </p:spPr>
        <p:txBody>
          <a:bodyPr/>
          <a:lstStyle/>
          <a:p>
            <a:pPr eaLnBrk="1" hangingPunct="1"/>
            <a:r>
              <a:rPr lang="en-GB" b="1" dirty="0" smtClean="0"/>
              <a:t>CPMR – Member of the European Sustainable Shipping Forum (ESSF)</a:t>
            </a:r>
          </a:p>
        </p:txBody>
      </p:sp>
      <p:sp>
        <p:nvSpPr>
          <p:cNvPr id="2051" name="Rectangle 3"/>
          <p:cNvSpPr>
            <a:spLocks noGrp="1" noChangeArrowheads="1"/>
          </p:cNvSpPr>
          <p:nvPr>
            <p:ph type="body" idx="1"/>
          </p:nvPr>
        </p:nvSpPr>
        <p:spPr>
          <a:xfrm>
            <a:off x="467544" y="2060848"/>
            <a:ext cx="8229600" cy="4525963"/>
          </a:xfrm>
        </p:spPr>
        <p:txBody>
          <a:bodyPr/>
          <a:lstStyle/>
          <a:p>
            <a:pPr eaLnBrk="1" hangingPunct="1"/>
            <a:r>
              <a:rPr lang="en-GB" dirty="0" smtClean="0"/>
              <a:t>32 Members plus 28 Member States</a:t>
            </a:r>
          </a:p>
          <a:p>
            <a:pPr algn="just" eaLnBrk="1" hangingPunct="1"/>
            <a:r>
              <a:rPr lang="en-GB" dirty="0" smtClean="0"/>
              <a:t>CPMR is the only organisation that represents the Regions within the ESSF</a:t>
            </a:r>
          </a:p>
          <a:p>
            <a:pPr eaLnBrk="1" hangingPunct="1"/>
            <a:r>
              <a:rPr lang="en-GB" dirty="0" smtClean="0"/>
              <a:t>First meeting 27 November 2103</a:t>
            </a:r>
          </a:p>
          <a:p>
            <a:pPr algn="just" eaLnBrk="1" hangingPunct="1"/>
            <a:r>
              <a:rPr lang="en-GB" dirty="0" smtClean="0"/>
              <a:t>CPMR represented in the ESSF by the Region of Nord-Pas de Calais</a:t>
            </a:r>
          </a:p>
          <a:p>
            <a:pPr algn="just" eaLnBrk="1" hangingPunct="1"/>
            <a:r>
              <a:rPr lang="en-GB" dirty="0" smtClean="0"/>
              <a:t>Update presented during the next CPMR Political Bureau meeting (February 2014)</a:t>
            </a:r>
          </a:p>
          <a:p>
            <a:pPr eaLnBrk="1" hangingPunct="1"/>
            <a:endParaRPr lang="fr-FR" dirty="0" smtClean="0"/>
          </a:p>
          <a:p>
            <a:pPr eaLnBrk="1" hangingPunct="1"/>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fr-FR" dirty="0" smtClean="0"/>
          </a:p>
        </p:txBody>
      </p:sp>
      <p:sp>
        <p:nvSpPr>
          <p:cNvPr id="2051" name="Rectangle 3"/>
          <p:cNvSpPr>
            <a:spLocks noGrp="1" noChangeArrowheads="1"/>
          </p:cNvSpPr>
          <p:nvPr>
            <p:ph type="body" idx="1"/>
          </p:nvPr>
        </p:nvSpPr>
        <p:spPr/>
        <p:txBody>
          <a:bodyPr/>
          <a:lstStyle/>
          <a:p>
            <a:pPr eaLnBrk="1" hangingPunct="1"/>
            <a:endParaRPr lang="fr-FR" dirty="0" smtClean="0"/>
          </a:p>
          <a:p>
            <a:pPr eaLnBrk="1" hangingPunct="1"/>
            <a:endParaRPr lang="fr-FR" dirty="0" smtClean="0"/>
          </a:p>
          <a:p>
            <a:pPr algn="ctr" eaLnBrk="1" hangingPunct="1">
              <a:buNone/>
            </a:pPr>
            <a:r>
              <a:rPr lang="en-GB" dirty="0" smtClean="0"/>
              <a:t>Thank you for your attention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95536" y="836712"/>
            <a:ext cx="8229600" cy="1143000"/>
          </a:xfrm>
        </p:spPr>
        <p:txBody>
          <a:bodyPr/>
          <a:lstStyle/>
          <a:p>
            <a:r>
              <a:rPr lang="en-GB" sz="3500" b="1" dirty="0" smtClean="0"/>
              <a:t>Improving the Accessibility of the peripheral maritime Regions</a:t>
            </a:r>
          </a:p>
        </p:txBody>
      </p:sp>
      <p:sp>
        <p:nvSpPr>
          <p:cNvPr id="2051" name="Rectangle 3"/>
          <p:cNvSpPr>
            <a:spLocks noGrp="1" noChangeArrowheads="1"/>
          </p:cNvSpPr>
          <p:nvPr>
            <p:ph type="body" idx="1"/>
          </p:nvPr>
        </p:nvSpPr>
        <p:spPr>
          <a:xfrm>
            <a:off x="457200" y="2276872"/>
            <a:ext cx="8229600" cy="3849291"/>
          </a:xfrm>
        </p:spPr>
        <p:txBody>
          <a:bodyPr/>
          <a:lstStyle/>
          <a:p>
            <a:pPr algn="just"/>
            <a:r>
              <a:rPr lang="en-GB" dirty="0" smtClean="0"/>
              <a:t>Accessibility one of the three core priorities of CPMR</a:t>
            </a:r>
          </a:p>
          <a:p>
            <a:r>
              <a:rPr lang="en-GB" dirty="0" smtClean="0"/>
              <a:t>Active inter-Commission Working Group</a:t>
            </a:r>
          </a:p>
          <a:p>
            <a:pPr lvl="1" algn="just"/>
            <a:r>
              <a:rPr lang="en-GB" dirty="0" smtClean="0"/>
              <a:t>Transport Working Groups of each CPMR Geographical Commission – territorial level</a:t>
            </a:r>
          </a:p>
          <a:p>
            <a:pPr lvl="1" algn="just"/>
            <a:r>
              <a:rPr lang="en-GB" dirty="0" smtClean="0"/>
              <a:t>Advising and monitoring role of the CPMR General Secretariat – European level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836712"/>
            <a:ext cx="8229600" cy="864096"/>
          </a:xfrm>
        </p:spPr>
        <p:txBody>
          <a:bodyPr/>
          <a:lstStyle/>
          <a:p>
            <a:r>
              <a:rPr lang="en-GB" sz="3600" b="1" dirty="0" smtClean="0"/>
              <a:t> 4 Regions to lead the way...</a:t>
            </a:r>
            <a:endParaRPr lang="fr-FR" sz="3600" b="1" dirty="0" smtClean="0"/>
          </a:p>
        </p:txBody>
      </p:sp>
      <p:sp>
        <p:nvSpPr>
          <p:cNvPr id="2051" name="Rectangle 3"/>
          <p:cNvSpPr>
            <a:spLocks noGrp="1" noChangeArrowheads="1"/>
          </p:cNvSpPr>
          <p:nvPr>
            <p:ph type="body" idx="1"/>
          </p:nvPr>
        </p:nvSpPr>
        <p:spPr>
          <a:xfrm>
            <a:off x="467544" y="1916832"/>
            <a:ext cx="8229600" cy="3888432"/>
          </a:xfrm>
        </p:spPr>
        <p:txBody>
          <a:bodyPr/>
          <a:lstStyle/>
          <a:p>
            <a:pPr lvl="1"/>
            <a:endParaRPr lang="en-GB" u="sng" dirty="0" smtClean="0"/>
          </a:p>
          <a:p>
            <a:r>
              <a:rPr lang="en-GB" u="sng" dirty="0" smtClean="0"/>
              <a:t>North</a:t>
            </a:r>
            <a:r>
              <a:rPr lang="en-GB" dirty="0" smtClean="0"/>
              <a:t> – Region </a:t>
            </a:r>
            <a:r>
              <a:rPr lang="en-GB" dirty="0" err="1" smtClean="0"/>
              <a:t>Skåne</a:t>
            </a:r>
            <a:r>
              <a:rPr lang="en-GB" dirty="0" smtClean="0"/>
              <a:t> (CPMR President)</a:t>
            </a:r>
          </a:p>
          <a:p>
            <a:pPr algn="just"/>
            <a:r>
              <a:rPr lang="en-GB" u="sng" dirty="0" smtClean="0"/>
              <a:t>South</a:t>
            </a:r>
            <a:r>
              <a:rPr lang="en-GB" dirty="0" smtClean="0"/>
              <a:t> – Tuscany (CPMR Vice-President) and Aragón (Chair of the CPMR Transport Working Group)</a:t>
            </a:r>
          </a:p>
          <a:p>
            <a:pPr algn="just"/>
            <a:r>
              <a:rPr lang="en-GB" u="sng" dirty="0" smtClean="0"/>
              <a:t>West</a:t>
            </a:r>
            <a:r>
              <a:rPr lang="en-GB" dirty="0" smtClean="0"/>
              <a:t> – Nord-Pas de Calais (Responsible for maritime transport within the CPMR)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GB" sz="3600" b="1" dirty="0" smtClean="0"/>
              <a:t>Focused Activities </a:t>
            </a:r>
          </a:p>
        </p:txBody>
      </p:sp>
      <p:sp>
        <p:nvSpPr>
          <p:cNvPr id="2051" name="Rectangle 3"/>
          <p:cNvSpPr>
            <a:spLocks noGrp="1" noChangeArrowheads="1"/>
          </p:cNvSpPr>
          <p:nvPr>
            <p:ph type="body" idx="1"/>
          </p:nvPr>
        </p:nvSpPr>
        <p:spPr/>
        <p:txBody>
          <a:bodyPr/>
          <a:lstStyle/>
          <a:p>
            <a:pPr eaLnBrk="1" hangingPunct="1"/>
            <a:r>
              <a:rPr lang="en-GB" dirty="0" smtClean="0"/>
              <a:t>2 priority issues in EU Transport Policy</a:t>
            </a:r>
          </a:p>
          <a:p>
            <a:pPr lvl="1"/>
            <a:r>
              <a:rPr lang="en-GB" dirty="0" smtClean="0"/>
              <a:t>Infrastructure strand – TEN-T</a:t>
            </a:r>
          </a:p>
          <a:p>
            <a:pPr lvl="1"/>
            <a:r>
              <a:rPr lang="en-GB" dirty="0" smtClean="0"/>
              <a:t>Development of maritime transport</a:t>
            </a:r>
          </a:p>
          <a:p>
            <a:r>
              <a:rPr lang="en-GB" dirty="0" smtClean="0"/>
              <a:t>3rd issue: Motorways of the Sea</a:t>
            </a:r>
          </a:p>
          <a:p>
            <a:pPr algn="just"/>
            <a:r>
              <a:rPr lang="en-GB" dirty="0" smtClean="0"/>
              <a:t>Recognised as knowledgeable and therefore, privileged partner of DG MOVE</a:t>
            </a:r>
          </a:p>
          <a:p>
            <a:pPr algn="just"/>
            <a:r>
              <a:rPr lang="en-GB" dirty="0" smtClean="0"/>
              <a:t>CEF and TEN-T text approved…time to prepare for the implementation…</a:t>
            </a:r>
          </a:p>
          <a:p>
            <a:pPr algn="just">
              <a:buNone/>
            </a:pPr>
            <a:r>
              <a:rPr lang="fr-FR"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a:xfrm>
            <a:off x="467544" y="1196752"/>
            <a:ext cx="8229600" cy="5573216"/>
          </a:xfrm>
        </p:spPr>
        <p:txBody>
          <a:bodyPr/>
          <a:lstStyle/>
          <a:p>
            <a:pPr lvl="0">
              <a:buNone/>
            </a:pPr>
            <a:endParaRPr lang="en-GB" sz="2500" dirty="0" smtClean="0"/>
          </a:p>
        </p:txBody>
      </p:sp>
      <p:pic>
        <p:nvPicPr>
          <p:cNvPr id="6" name="Image 5"/>
          <p:cNvPicPr/>
          <p:nvPr/>
        </p:nvPicPr>
        <p:blipFill>
          <a:blip r:embed="rId3" cstate="print"/>
          <a:srcRect l="31166" t="14258" r="32488" b="13071"/>
          <a:stretch>
            <a:fillRect/>
          </a:stretch>
        </p:blipFill>
        <p:spPr bwMode="auto">
          <a:xfrm>
            <a:off x="2627784" y="1268760"/>
            <a:ext cx="3960440" cy="5328592"/>
          </a:xfrm>
          <a:prstGeom prst="rect">
            <a:avLst/>
          </a:prstGeom>
          <a:noFill/>
          <a:ln w="9525">
            <a:noFill/>
            <a:miter lim="800000"/>
            <a:headEnd/>
            <a:tailEnd/>
          </a:ln>
        </p:spPr>
      </p:pic>
      <p:sp>
        <p:nvSpPr>
          <p:cNvPr id="9" name="Titre 1"/>
          <p:cNvSpPr>
            <a:spLocks noGrp="1"/>
          </p:cNvSpPr>
          <p:nvPr>
            <p:ph type="title"/>
          </p:nvPr>
        </p:nvSpPr>
        <p:spPr>
          <a:xfrm>
            <a:off x="539552" y="620688"/>
            <a:ext cx="8229600" cy="562074"/>
          </a:xfrm>
        </p:spPr>
        <p:txBody>
          <a:bodyPr/>
          <a:lstStyle/>
          <a:p>
            <a:r>
              <a:rPr lang="en-GB" b="1" dirty="0" smtClean="0"/>
              <a:t>Map of the 9 priority corridors</a:t>
            </a:r>
            <a:endParaRPr lang="en-GB"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fr-FR" smtClean="0"/>
          </a:p>
        </p:txBody>
      </p:sp>
      <p:sp>
        <p:nvSpPr>
          <p:cNvPr id="2051" name="Rectangle 3"/>
          <p:cNvSpPr>
            <a:spLocks noGrp="1" noChangeArrowheads="1"/>
          </p:cNvSpPr>
          <p:nvPr>
            <p:ph type="body" idx="1"/>
          </p:nvPr>
        </p:nvSpPr>
        <p:spPr/>
        <p:txBody>
          <a:bodyPr/>
          <a:lstStyle/>
          <a:p>
            <a:pPr algn="just"/>
            <a:r>
              <a:rPr lang="en-GB" dirty="0" smtClean="0"/>
              <a:t>All European maritime coastlines do not seem to have the same level of priority</a:t>
            </a:r>
          </a:p>
          <a:p>
            <a:pPr algn="just"/>
            <a:r>
              <a:rPr lang="en-GB" b="1" u="sng" dirty="0" smtClean="0"/>
              <a:t>8</a:t>
            </a:r>
            <a:r>
              <a:rPr lang="en-GB" dirty="0" smtClean="0"/>
              <a:t> out of 49 amendments put forward by the CPMR Geographical Commissions accepted</a:t>
            </a:r>
          </a:p>
          <a:p>
            <a:pPr algn="just"/>
            <a:r>
              <a:rPr lang="en-GB" dirty="0" smtClean="0"/>
              <a:t>Only </a:t>
            </a:r>
            <a:r>
              <a:rPr lang="en-GB" b="1" u="sng" dirty="0" smtClean="0"/>
              <a:t>5</a:t>
            </a:r>
            <a:r>
              <a:rPr lang="en-GB" dirty="0" smtClean="0"/>
              <a:t> maritime sections of the multi-modal corridors appear on the map</a:t>
            </a:r>
          </a:p>
          <a:p>
            <a:r>
              <a:rPr lang="en-GB" dirty="0" smtClean="0"/>
              <a:t>2 of these are in the Baltic</a:t>
            </a:r>
            <a:endParaRPr lang="fr-F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95536" y="692696"/>
            <a:ext cx="8229600" cy="1143000"/>
          </a:xfrm>
        </p:spPr>
        <p:txBody>
          <a:bodyPr/>
          <a:lstStyle/>
          <a:p>
            <a:pPr eaLnBrk="1" hangingPunct="1"/>
            <a:r>
              <a:rPr lang="en-GB" b="1" dirty="0" smtClean="0"/>
              <a:t>Implementation of the multi-modal corridors</a:t>
            </a:r>
          </a:p>
        </p:txBody>
      </p:sp>
      <p:sp>
        <p:nvSpPr>
          <p:cNvPr id="2051" name="Rectangle 3"/>
          <p:cNvSpPr>
            <a:spLocks noGrp="1" noChangeArrowheads="1"/>
          </p:cNvSpPr>
          <p:nvPr>
            <p:ph type="body" idx="1"/>
          </p:nvPr>
        </p:nvSpPr>
        <p:spPr>
          <a:xfrm>
            <a:off x="467544" y="2060848"/>
            <a:ext cx="8229600" cy="4525963"/>
          </a:xfrm>
        </p:spPr>
        <p:txBody>
          <a:bodyPr/>
          <a:lstStyle/>
          <a:p>
            <a:pPr eaLnBrk="1" hangingPunct="1">
              <a:buNone/>
            </a:pPr>
            <a:endParaRPr lang="fr-FR" dirty="0" smtClean="0"/>
          </a:p>
        </p:txBody>
      </p:sp>
      <p:pic>
        <p:nvPicPr>
          <p:cNvPr id="4" name="Image 3"/>
          <p:cNvPicPr/>
          <p:nvPr/>
        </p:nvPicPr>
        <p:blipFill>
          <a:blip r:embed="rId3" cstate="print"/>
          <a:srcRect l="9192" t="22958" r="43058" b="17660"/>
          <a:stretch>
            <a:fillRect/>
          </a:stretch>
        </p:blipFill>
        <p:spPr bwMode="auto">
          <a:xfrm>
            <a:off x="1691680" y="1988840"/>
            <a:ext cx="5904656" cy="4560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548680"/>
            <a:ext cx="8229600" cy="1143000"/>
          </a:xfrm>
        </p:spPr>
        <p:txBody>
          <a:bodyPr/>
          <a:lstStyle/>
          <a:p>
            <a:pPr eaLnBrk="1" hangingPunct="1"/>
            <a:r>
              <a:rPr lang="en-GB" b="1" dirty="0" smtClean="0"/>
              <a:t>Where do we stand?</a:t>
            </a:r>
          </a:p>
        </p:txBody>
      </p:sp>
      <p:sp>
        <p:nvSpPr>
          <p:cNvPr id="2051" name="Rectangle 3"/>
          <p:cNvSpPr>
            <a:spLocks noGrp="1" noChangeArrowheads="1"/>
          </p:cNvSpPr>
          <p:nvPr>
            <p:ph type="body" idx="1"/>
          </p:nvPr>
        </p:nvSpPr>
        <p:spPr>
          <a:xfrm>
            <a:off x="467544" y="1700808"/>
            <a:ext cx="8229600" cy="3917032"/>
          </a:xfrm>
        </p:spPr>
        <p:txBody>
          <a:bodyPr/>
          <a:lstStyle/>
          <a:p>
            <a:pPr eaLnBrk="1" hangingPunct="1"/>
            <a:r>
              <a:rPr lang="en-GB" dirty="0" smtClean="0"/>
              <a:t>Appointment of the Coordinators?</a:t>
            </a:r>
          </a:p>
          <a:p>
            <a:pPr lvl="1"/>
            <a:r>
              <a:rPr lang="en-GB" dirty="0" smtClean="0"/>
              <a:t>End of November?</a:t>
            </a:r>
          </a:p>
          <a:p>
            <a:pPr eaLnBrk="1" hangingPunct="1"/>
            <a:r>
              <a:rPr lang="en-GB" dirty="0" smtClean="0"/>
              <a:t>Drawing up of Work Plans?</a:t>
            </a:r>
          </a:p>
          <a:p>
            <a:pPr lvl="1"/>
            <a:r>
              <a:rPr lang="en-GB" dirty="0" smtClean="0"/>
              <a:t>What timescale?</a:t>
            </a:r>
          </a:p>
          <a:p>
            <a:pPr eaLnBrk="1" hangingPunct="1"/>
            <a:r>
              <a:rPr lang="en-GB" dirty="0" smtClean="0"/>
              <a:t>How can we help the Commission?</a:t>
            </a:r>
          </a:p>
          <a:p>
            <a:pPr algn="just" eaLnBrk="1" hangingPunct="1"/>
            <a:r>
              <a:rPr lang="en-GB" dirty="0" smtClean="0"/>
              <a:t>Communication on the implementation of the corridors?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67544" y="836712"/>
            <a:ext cx="8229600" cy="1143000"/>
          </a:xfrm>
        </p:spPr>
        <p:txBody>
          <a:bodyPr/>
          <a:lstStyle/>
          <a:p>
            <a:pPr eaLnBrk="1" hangingPunct="1"/>
            <a:r>
              <a:rPr lang="en-GB" b="1" dirty="0" smtClean="0"/>
              <a:t>Implementation of the Motorways of the Sea – links with Marco Polo</a:t>
            </a:r>
          </a:p>
        </p:txBody>
      </p:sp>
      <p:sp>
        <p:nvSpPr>
          <p:cNvPr id="2051" name="Rectangle 3"/>
          <p:cNvSpPr>
            <a:spLocks noGrp="1" noChangeArrowheads="1"/>
          </p:cNvSpPr>
          <p:nvPr>
            <p:ph type="body" idx="1"/>
          </p:nvPr>
        </p:nvSpPr>
        <p:spPr>
          <a:xfrm>
            <a:off x="467544" y="2132856"/>
            <a:ext cx="8229600" cy="4320480"/>
          </a:xfrm>
        </p:spPr>
        <p:txBody>
          <a:bodyPr/>
          <a:lstStyle/>
          <a:p>
            <a:pPr eaLnBrk="1" hangingPunct="1"/>
            <a:r>
              <a:rPr lang="en-GB" dirty="0" smtClean="0"/>
              <a:t>Raises questions…</a:t>
            </a:r>
          </a:p>
          <a:p>
            <a:pPr lvl="1"/>
            <a:r>
              <a:rPr lang="en-GB" dirty="0" smtClean="0"/>
              <a:t>Timetable will be later than for land corridors</a:t>
            </a:r>
          </a:p>
          <a:p>
            <a:pPr lvl="1"/>
            <a:r>
              <a:rPr lang="en-GB" dirty="0" smtClean="0"/>
              <a:t>Assessment of the current system</a:t>
            </a:r>
          </a:p>
          <a:p>
            <a:pPr algn="just"/>
            <a:r>
              <a:rPr lang="en-GB" dirty="0" smtClean="0"/>
              <a:t>Marco Polo will no longer exist at the end of 2013</a:t>
            </a:r>
          </a:p>
          <a:p>
            <a:pPr lvl="1"/>
            <a:r>
              <a:rPr lang="en-GB" dirty="0" smtClean="0"/>
              <a:t>Difficult to implement and too complex…</a:t>
            </a:r>
          </a:p>
          <a:p>
            <a:pPr lvl="1"/>
            <a:r>
              <a:rPr lang="en-GB" dirty="0" smtClean="0"/>
              <a:t>Marco Polo window in the CEF and TEN-T</a:t>
            </a:r>
          </a:p>
          <a:p>
            <a:r>
              <a:rPr lang="en-GB" dirty="0" smtClean="0"/>
              <a:t>Publication of a Communication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MA PPT 28 Nov 2103">
  <a:themeElements>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ème Offic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EMA PPT 28 Nov 2103</Template>
  <TotalTime>287</TotalTime>
  <Words>1769</Words>
  <Application>Microsoft Office PowerPoint</Application>
  <PresentationFormat>Bildspel på skärmen (4:3)</PresentationFormat>
  <Paragraphs>124</Paragraphs>
  <Slides>13</Slides>
  <Notes>13</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EMA PPT 28 Nov 2103</vt:lpstr>
      <vt:lpstr>Learning from the TEN-T Days 2013 – Transport Challenges and Opportunities and the Role of EU Transport Policy for European Regions</vt:lpstr>
      <vt:lpstr>Improving the Accessibility of the peripheral maritime Regions</vt:lpstr>
      <vt:lpstr> 4 Regions to lead the way...</vt:lpstr>
      <vt:lpstr>Focused Activities </vt:lpstr>
      <vt:lpstr>Map of the 9 priority corridors</vt:lpstr>
      <vt:lpstr>PowerPoint-presentation</vt:lpstr>
      <vt:lpstr>Implementation of the multi-modal corridors</vt:lpstr>
      <vt:lpstr>Where do we stand?</vt:lpstr>
      <vt:lpstr>Implementation of the Motorways of the Sea – links with Marco Polo</vt:lpstr>
      <vt:lpstr>Work for the CPMR and its Geographical Commissions</vt:lpstr>
      <vt:lpstr>Development of sustainable maritime transport</vt:lpstr>
      <vt:lpstr>CPMR – Member of the European Sustainable Shipping Forum (ESSF)</vt:lpstr>
      <vt:lpstr>PowerPoint-presentation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from the TEN-T Days 2013 – Transport Challenges and Opportunities and the Role of EU Transport Policy for European Regions</dc:title>
  <dc:creator>Clare Booth</dc:creator>
  <cp:lastModifiedBy>NS25</cp:lastModifiedBy>
  <cp:revision>43</cp:revision>
  <dcterms:created xsi:type="dcterms:W3CDTF">2013-11-26T10:16:18Z</dcterms:created>
  <dcterms:modified xsi:type="dcterms:W3CDTF">2013-11-27T16:06:02Z</dcterms:modified>
</cp:coreProperties>
</file>